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272" r:id="rId3"/>
    <p:sldId id="270" r:id="rId4"/>
    <p:sldId id="274" r:id="rId5"/>
    <p:sldId id="271" r:id="rId6"/>
    <p:sldId id="258" r:id="rId7"/>
    <p:sldId id="259" r:id="rId8"/>
    <p:sldId id="260" r:id="rId9"/>
    <p:sldId id="261" r:id="rId10"/>
    <p:sldId id="267" r:id="rId11"/>
    <p:sldId id="273" r:id="rId12"/>
    <p:sldId id="268" r:id="rId13"/>
    <p:sldId id="262" r:id="rId14"/>
    <p:sldId id="263" r:id="rId15"/>
    <p:sldId id="264" r:id="rId16"/>
    <p:sldId id="265" r:id="rId17"/>
    <p:sldId id="266" r:id="rId18"/>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68" autoAdjust="0"/>
  </p:normalViewPr>
  <p:slideViewPr>
    <p:cSldViewPr>
      <p:cViewPr varScale="1">
        <p:scale>
          <a:sx n="59" d="100"/>
          <a:sy n="59" d="100"/>
        </p:scale>
        <p:origin x="-168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3550"/>
          </a:xfrm>
          <a:prstGeom prst="rect">
            <a:avLst/>
          </a:prstGeom>
        </p:spPr>
        <p:txBody>
          <a:bodyPr vert="horz" lIns="92885" tIns="46442" rIns="92885" bIns="46442" rtlCol="0"/>
          <a:lstStyle>
            <a:lvl1pPr algn="r">
              <a:defRPr sz="1200"/>
            </a:lvl1pPr>
          </a:lstStyle>
          <a:p>
            <a:fld id="{06E749AE-24F7-4A61-83EC-FF232F730A90}" type="datetimeFigureOut">
              <a:rPr lang="en-US" smtClean="0"/>
              <a:t>12/9/2014</a:t>
            </a:fld>
            <a:endParaRPr lang="en-US"/>
          </a:p>
        </p:txBody>
      </p:sp>
      <p:sp>
        <p:nvSpPr>
          <p:cNvPr id="4" name="Footer Placeholder 3"/>
          <p:cNvSpPr>
            <a:spLocks noGrp="1"/>
          </p:cNvSpPr>
          <p:nvPr>
            <p:ph type="ftr" sz="quarter" idx="2"/>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841"/>
            <a:ext cx="3026833" cy="463550"/>
          </a:xfrm>
          <a:prstGeom prst="rect">
            <a:avLst/>
          </a:prstGeom>
        </p:spPr>
        <p:txBody>
          <a:bodyPr vert="horz" lIns="92885" tIns="46442" rIns="92885" bIns="46442" rtlCol="0" anchor="b"/>
          <a:lstStyle>
            <a:lvl1pPr algn="r">
              <a:defRPr sz="1200"/>
            </a:lvl1pPr>
          </a:lstStyle>
          <a:p>
            <a:fld id="{8C0524D1-0A8B-4C07-BC40-256B7747E209}" type="slidenum">
              <a:rPr lang="en-US" smtClean="0"/>
              <a:t>‹#›</a:t>
            </a:fld>
            <a:endParaRPr lang="en-US"/>
          </a:p>
        </p:txBody>
      </p:sp>
    </p:spTree>
    <p:extLst>
      <p:ext uri="{BB962C8B-B14F-4D97-AF65-F5344CB8AC3E}">
        <p14:creationId xmlns:p14="http://schemas.microsoft.com/office/powerpoint/2010/main" val="3046215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56550" y="0"/>
            <a:ext cx="3026833" cy="463550"/>
          </a:xfrm>
          <a:prstGeom prst="rect">
            <a:avLst/>
          </a:prstGeom>
        </p:spPr>
        <p:txBody>
          <a:bodyPr vert="horz" lIns="92885" tIns="46442" rIns="92885" bIns="46442" rtlCol="0"/>
          <a:lstStyle>
            <a:lvl1pPr algn="r">
              <a:defRPr sz="1200"/>
            </a:lvl1pPr>
          </a:lstStyle>
          <a:p>
            <a:fld id="{2E1D2980-0F26-4334-826F-59EC9EFB9FDD}" type="datetimeFigureOut">
              <a:rPr lang="en-US" smtClean="0"/>
              <a:t>12/9/2014</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85" tIns="46442" rIns="92885" bIns="46442" rtlCol="0" anchor="b"/>
          <a:lstStyle>
            <a:lvl1pPr algn="r">
              <a:defRPr sz="1200"/>
            </a:lvl1pPr>
          </a:lstStyle>
          <a:p>
            <a:fld id="{79177648-7F53-4BFC-87ED-C7E2E0BA1A7D}" type="slidenum">
              <a:rPr lang="en-US" smtClean="0"/>
              <a:t>‹#›</a:t>
            </a:fld>
            <a:endParaRPr lang="en-US"/>
          </a:p>
        </p:txBody>
      </p:sp>
    </p:spTree>
    <p:extLst>
      <p:ext uri="{BB962C8B-B14F-4D97-AF65-F5344CB8AC3E}">
        <p14:creationId xmlns:p14="http://schemas.microsoft.com/office/powerpoint/2010/main" val="155408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FA4BE13D-AFA3-4BC8-AD97-0EEEB26E4CFD}" type="datetime1">
              <a:rPr lang="en-US" altLang="en-US" sz="1200" i="0">
                <a:solidFill>
                  <a:schemeClr val="tx1"/>
                </a:solidFill>
              </a:rPr>
              <a:pPr eaLnBrk="1" hangingPunct="1"/>
              <a:t>12/9/2014</a:t>
            </a:fld>
            <a:endParaRPr lang="en-US" altLang="en-US" sz="1200" i="0">
              <a:solidFill>
                <a:schemeClr val="tx1"/>
              </a:solidFill>
            </a:endParaRPr>
          </a:p>
        </p:txBody>
      </p:sp>
      <p:sp>
        <p:nvSpPr>
          <p:cNvPr id="21507" name="Rectangle 7"/>
          <p:cNvSpPr>
            <a:spLocks noGrp="1" noChangeArrowheads="1"/>
          </p:cNvSpPr>
          <p:nvPr>
            <p:ph type="sldNum" sz="quarter" idx="5"/>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537A60E7-474E-4DEB-ADDA-3D5A736AA1F0}" type="slidenum">
              <a:rPr lang="en-US" altLang="en-US" sz="1200" i="0">
                <a:solidFill>
                  <a:schemeClr val="tx1"/>
                </a:solidFill>
              </a:rPr>
              <a:pPr eaLnBrk="1" hangingPunct="1"/>
              <a:t>1</a:t>
            </a:fld>
            <a:endParaRPr lang="en-US" altLang="en-US" sz="1200" i="0">
              <a:solidFill>
                <a:schemeClr val="tx1"/>
              </a:solidFill>
            </a:endParaRPr>
          </a:p>
        </p:txBody>
      </p:sp>
      <p:sp>
        <p:nvSpPr>
          <p:cNvPr id="21508" name="Rectangle 3074"/>
          <p:cNvSpPr>
            <a:spLocks noGrp="1" noRot="1" noChangeAspect="1" noChangeArrowheads="1" noTextEdit="1"/>
          </p:cNvSpPr>
          <p:nvPr>
            <p:ph type="sldImg"/>
          </p:nvPr>
        </p:nvSpPr>
        <p:spPr>
          <a:ln/>
        </p:spPr>
      </p:sp>
      <p:sp>
        <p:nvSpPr>
          <p:cNvPr id="21509" name="Rectangle 3075"/>
          <p:cNvSpPr>
            <a:spLocks noGrp="1" noChangeArrowheads="1"/>
          </p:cNvSpPr>
          <p:nvPr>
            <p:ph type="body" idx="1"/>
          </p:nvPr>
        </p:nvSpPr>
        <p:spPr>
          <a:noFill/>
        </p:spPr>
        <p:txBody>
          <a:bodyPr/>
          <a:lstStyle/>
          <a:p>
            <a:pPr eaLnBrk="1" hangingPunct="1">
              <a:buFont typeface="Wingdings" pitchFamily="2" charset="2"/>
              <a:buNone/>
            </a:pPr>
            <a:r>
              <a:rPr lang="en-US" altLang="en-US" smtClean="0"/>
              <a:t>Into self</a:t>
            </a:r>
          </a:p>
          <a:p>
            <a:pPr eaLnBrk="1" hangingPunct="1">
              <a:buFont typeface="Wingdings" pitchFamily="2" charset="2"/>
              <a:buNone/>
            </a:pPr>
            <a:r>
              <a:rPr lang="en-US" altLang="en-US" smtClean="0"/>
              <a:t>Who’s in High School? College? Parents?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dt" sz="quarter" idx="1"/>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590BB5EC-7E12-4C1B-8952-E0577F85EDD4}" type="datetime1">
              <a:rPr lang="en-US" altLang="en-US" sz="1200" i="0">
                <a:solidFill>
                  <a:schemeClr val="tx1"/>
                </a:solidFill>
              </a:rPr>
              <a:pPr eaLnBrk="1" hangingPunct="1"/>
              <a:t>12/9/2014</a:t>
            </a:fld>
            <a:endParaRPr lang="en-US" altLang="en-US" sz="1200" i="0">
              <a:solidFill>
                <a:schemeClr val="tx1"/>
              </a:solidFill>
            </a:endParaRPr>
          </a:p>
        </p:txBody>
      </p:sp>
      <p:sp>
        <p:nvSpPr>
          <p:cNvPr id="26627" name="Rectangle 7"/>
          <p:cNvSpPr>
            <a:spLocks noGrp="1" noChangeArrowheads="1"/>
          </p:cNvSpPr>
          <p:nvPr>
            <p:ph type="sldNum" sz="quarter" idx="5"/>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D1903EED-7DE8-4D2C-91FB-112477B2D174}" type="slidenum">
              <a:rPr lang="en-US" altLang="en-US" sz="1200" i="0">
                <a:solidFill>
                  <a:schemeClr val="tx1"/>
                </a:solidFill>
              </a:rPr>
              <a:pPr eaLnBrk="1" hangingPunct="1"/>
              <a:t>6</a:t>
            </a:fld>
            <a:endParaRPr lang="en-US" altLang="en-US" sz="1200" i="0">
              <a:solidFill>
                <a:schemeClr val="tx1"/>
              </a:solidFill>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xfrm>
            <a:off x="698500" y="4405024"/>
            <a:ext cx="5588000" cy="4169678"/>
          </a:xfrm>
          <a:noFill/>
        </p:spPr>
        <p:txBody>
          <a:bodyPr/>
          <a:lstStyle/>
          <a:p>
            <a:pPr marL="117719" indent="-117719">
              <a:buFont typeface="Wingdings" pitchFamily="2" charset="2"/>
              <a:buChar char="§"/>
            </a:pPr>
            <a:r>
              <a:rPr lang="en-US" altLang="en-US" sz="1600" b="1"/>
              <a:t> Please use the eApp if possible.  It helps you submit a complete application.  BUT, you must still print it, sign it, attach a transcript, and deliver or mail it to OSAC.</a:t>
            </a:r>
          </a:p>
          <a:p>
            <a:pPr marL="117719" indent="-117719">
              <a:buFont typeface="Wingdings" pitchFamily="2" charset="2"/>
              <a:buChar char="§"/>
            </a:pPr>
            <a:r>
              <a:rPr lang="en-US" altLang="en-US" sz="1600" b="1"/>
              <a:t>There are also PDF’s online to download of each publication</a:t>
            </a:r>
          </a:p>
          <a:p>
            <a:pPr marL="117719" indent="-117719">
              <a:buFont typeface="Wingdings" pitchFamily="2" charset="2"/>
              <a:buChar char="§"/>
            </a:pPr>
            <a:r>
              <a:rPr lang="en-US" altLang="en-US" sz="1600" b="1"/>
              <a:t>OSAC can only accept 1 application per year per student.  If you submit more than one, OSAC will keep only the one with the latest date.  </a:t>
            </a:r>
          </a:p>
          <a:p>
            <a:pPr marL="117719" indent="-117719">
              <a:buFont typeface="Wingdings" pitchFamily="2" charset="2"/>
              <a:buChar char="§"/>
            </a:pPr>
            <a:r>
              <a:rPr lang="en-US" altLang="en-US" sz="1600" b="1"/>
              <a:t>See the application for detailed instructions on how to submit changes if needed.</a:t>
            </a:r>
          </a:p>
          <a:p>
            <a:pPr marL="117719" indent="-117719">
              <a:buFont typeface="Wingdings" pitchFamily="2" charset="2"/>
              <a:buChar char="§"/>
            </a:pPr>
            <a:endParaRPr lang="en-US" altLang="en-US" sz="1600"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C36AEFD6-99E8-4C0F-9D28-8C485F5B7089}" type="datetime1">
              <a:rPr lang="en-US" altLang="en-US" sz="1200" i="0">
                <a:solidFill>
                  <a:schemeClr val="tx1"/>
                </a:solidFill>
              </a:rPr>
              <a:pPr eaLnBrk="1" hangingPunct="1"/>
              <a:t>12/9/2014</a:t>
            </a:fld>
            <a:endParaRPr lang="en-US" altLang="en-US" sz="1200" i="0">
              <a:solidFill>
                <a:schemeClr val="tx1"/>
              </a:solidFill>
            </a:endParaRPr>
          </a:p>
        </p:txBody>
      </p:sp>
      <p:sp>
        <p:nvSpPr>
          <p:cNvPr id="27651" name="Rectangle 7"/>
          <p:cNvSpPr>
            <a:spLocks noGrp="1" noChangeArrowheads="1"/>
          </p:cNvSpPr>
          <p:nvPr>
            <p:ph type="sldNum" sz="quarter" idx="5"/>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43101FA5-666F-4B52-811A-CC924E562188}" type="slidenum">
              <a:rPr lang="en-US" altLang="en-US" sz="1200" i="0">
                <a:solidFill>
                  <a:schemeClr val="tx1"/>
                </a:solidFill>
              </a:rPr>
              <a:pPr eaLnBrk="1" hangingPunct="1"/>
              <a:t>7</a:t>
            </a:fld>
            <a:endParaRPr lang="en-US" altLang="en-US" sz="1200" i="0">
              <a:solidFill>
                <a:schemeClr val="tx1"/>
              </a:solidFill>
            </a:endParaRP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32E7F9F1-3A51-4CE9-88F2-8123995976C7}" type="datetime1">
              <a:rPr lang="en-US" altLang="en-US" sz="1200" i="0">
                <a:solidFill>
                  <a:schemeClr val="tx1"/>
                </a:solidFill>
              </a:rPr>
              <a:pPr eaLnBrk="1" hangingPunct="1"/>
              <a:t>12/9/2014</a:t>
            </a:fld>
            <a:endParaRPr lang="en-US" altLang="en-US" sz="1200" i="0">
              <a:solidFill>
                <a:schemeClr val="tx1"/>
              </a:solidFill>
            </a:endParaRPr>
          </a:p>
        </p:txBody>
      </p:sp>
      <p:sp>
        <p:nvSpPr>
          <p:cNvPr id="28675" name="Rectangle 7"/>
          <p:cNvSpPr>
            <a:spLocks noGrp="1" noChangeArrowheads="1"/>
          </p:cNvSpPr>
          <p:nvPr>
            <p:ph type="sldNum" sz="quarter" idx="5"/>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EA806EC7-B89E-4111-A65F-6F1DA658DA25}" type="slidenum">
              <a:rPr lang="en-US" altLang="en-US" sz="1200" i="0">
                <a:solidFill>
                  <a:schemeClr val="tx1"/>
                </a:solidFill>
              </a:rPr>
              <a:pPr eaLnBrk="1" hangingPunct="1"/>
              <a:t>9</a:t>
            </a:fld>
            <a:endParaRPr lang="en-US" altLang="en-US" sz="1200" i="0">
              <a:solidFill>
                <a:schemeClr val="tx1"/>
              </a:solidFill>
            </a:endParaRP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xfrm>
            <a:off x="465667" y="4405024"/>
            <a:ext cx="6131278" cy="4169678"/>
          </a:xfrm>
          <a:noFill/>
        </p:spPr>
        <p:txBody>
          <a:bodyPr/>
          <a:lstStyle/>
          <a:p>
            <a:pPr marL="58053" indent="-58053">
              <a:buFont typeface="Wingdings" pitchFamily="2" charset="2"/>
              <a:buChar char="§"/>
            </a:pPr>
            <a:r>
              <a:rPr lang="en-US" altLang="en-US" sz="1600" b="1"/>
              <a:t> This is the home page for eApp.</a:t>
            </a:r>
          </a:p>
          <a:p>
            <a:pPr marL="58053" indent="-58053">
              <a:buFont typeface="Wingdings" pitchFamily="2" charset="2"/>
              <a:buChar char="§"/>
            </a:pPr>
            <a:r>
              <a:rPr lang="en-US" altLang="en-US" sz="1600" b="1"/>
              <a:t>Test  that your printer is compatible with the eApp</a:t>
            </a:r>
          </a:p>
          <a:p>
            <a:pPr marL="58053" indent="-58053">
              <a:buFont typeface="Wingdings" pitchFamily="2" charset="2"/>
              <a:buChar char="§"/>
            </a:pPr>
            <a:r>
              <a:rPr lang="en-US" altLang="en-US" sz="1600" b="1"/>
              <a:t>You can start an eApp</a:t>
            </a:r>
          </a:p>
          <a:p>
            <a:pPr marL="58053" indent="-58053">
              <a:buFont typeface="Wingdings" pitchFamily="2" charset="2"/>
              <a:buChar char="§"/>
            </a:pPr>
            <a:r>
              <a:rPr lang="en-US" altLang="en-US" sz="1600" b="1"/>
              <a:t>Access your existing eApp</a:t>
            </a:r>
          </a:p>
          <a:p>
            <a:pPr marL="58053" indent="-58053">
              <a:buFont typeface="Wingdings" pitchFamily="2" charset="2"/>
              <a:buChar char="§"/>
            </a:pPr>
            <a:endParaRPr lang="en-US" altLang="en-US" sz="1600" b="1"/>
          </a:p>
          <a:p>
            <a:pPr marL="58053" indent="-58053">
              <a:buFont typeface="Wingdings" pitchFamily="2" charset="2"/>
              <a:buChar char="§"/>
            </a:pPr>
            <a:r>
              <a:rPr lang="en-US" altLang="en-US" sz="1600" b="1"/>
              <a:t>Coming soon.. Retrieve your application from the prior year.  This will make it easier to apply each year you are in school.</a:t>
            </a:r>
          </a:p>
          <a:p>
            <a:pPr marL="58053" indent="-58053">
              <a:buFont typeface="Wingdings" pitchFamily="2" charset="2"/>
              <a:buChar char="§"/>
            </a:pPr>
            <a:endParaRPr lang="en-US" altLang="en-US" sz="1600"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dt" sz="quarter" idx="1"/>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4B3CCD79-2145-4B25-A3EF-BABAF9D927E4}" type="datetime1">
              <a:rPr lang="en-US" altLang="en-US" sz="1200" i="0">
                <a:solidFill>
                  <a:schemeClr val="tx1"/>
                </a:solidFill>
              </a:rPr>
              <a:pPr eaLnBrk="1" hangingPunct="1"/>
              <a:t>12/9/2014</a:t>
            </a:fld>
            <a:endParaRPr lang="en-US" altLang="en-US" sz="1200" i="0">
              <a:solidFill>
                <a:schemeClr val="tx1"/>
              </a:solidFill>
            </a:endParaRPr>
          </a:p>
        </p:txBody>
      </p:sp>
      <p:sp>
        <p:nvSpPr>
          <p:cNvPr id="33795" name="Rectangle 7"/>
          <p:cNvSpPr>
            <a:spLocks noGrp="1" noChangeArrowheads="1"/>
          </p:cNvSpPr>
          <p:nvPr>
            <p:ph type="sldNum" sz="quarter" idx="5"/>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A8152F11-5D9A-4098-BD55-1CF709506A54}" type="slidenum">
              <a:rPr lang="en-US" altLang="en-US" sz="1200" i="0">
                <a:solidFill>
                  <a:schemeClr val="tx1"/>
                </a:solidFill>
              </a:rPr>
              <a:pPr eaLnBrk="1" hangingPunct="1"/>
              <a:t>14</a:t>
            </a:fld>
            <a:endParaRPr lang="en-US" altLang="en-US" sz="1200" i="0">
              <a:solidFill>
                <a:schemeClr val="tx1"/>
              </a:solidFill>
            </a:endParaRPr>
          </a:p>
        </p:txBody>
      </p:sp>
      <p:sp>
        <p:nvSpPr>
          <p:cNvPr id="33796" name="Rectangle 2"/>
          <p:cNvSpPr>
            <a:spLocks noGrp="1" noRot="1" noChangeAspect="1" noChangeArrowheads="1" noTextEdit="1"/>
          </p:cNvSpPr>
          <p:nvPr>
            <p:ph type="sldImg"/>
          </p:nvPr>
        </p:nvSpPr>
        <p:spPr>
          <a:xfrm>
            <a:off x="1154113" y="690563"/>
            <a:ext cx="4637087" cy="3476625"/>
          </a:xfrm>
          <a:ln/>
        </p:spPr>
      </p:sp>
      <p:sp>
        <p:nvSpPr>
          <p:cNvPr id="33797" name="Rectangle 3"/>
          <p:cNvSpPr>
            <a:spLocks noGrp="1" noChangeArrowheads="1"/>
          </p:cNvSpPr>
          <p:nvPr>
            <p:ph type="body" idx="1"/>
          </p:nvPr>
        </p:nvSpPr>
        <p:spPr>
          <a:xfrm>
            <a:off x="465667" y="4405024"/>
            <a:ext cx="6131278" cy="4169678"/>
          </a:xfrm>
          <a:noFill/>
        </p:spPr>
        <p:txBody>
          <a:bodyPr/>
          <a:lstStyle/>
          <a:p>
            <a:pPr eaLnBrk="1" hangingPunct="1">
              <a:lnSpc>
                <a:spcPct val="90000"/>
              </a:lnSpc>
              <a:buFontTx/>
              <a:buChar char="•"/>
            </a:pPr>
            <a:r>
              <a:rPr lang="en-US" altLang="en-US" sz="900"/>
              <a:t> The Activities Chart must be on one page maximum.  The online version is designed to print on one page with a maximum of 20 activities.</a:t>
            </a:r>
            <a:br>
              <a:rPr lang="en-US" altLang="en-US" sz="900"/>
            </a:br>
            <a:r>
              <a:rPr lang="en-US" altLang="en-US" sz="900"/>
              <a:t>________________________________________________</a:t>
            </a:r>
          </a:p>
          <a:p>
            <a:pPr eaLnBrk="1" hangingPunct="1">
              <a:lnSpc>
                <a:spcPct val="90000"/>
              </a:lnSpc>
              <a:buFontTx/>
              <a:buChar char="•"/>
            </a:pPr>
            <a:r>
              <a:rPr lang="en-US" altLang="en-US" sz="900"/>
              <a:t>To add an activity to your list of activities: </a:t>
            </a:r>
          </a:p>
          <a:p>
            <a:pPr eaLnBrk="1" hangingPunct="1">
              <a:lnSpc>
                <a:spcPct val="90000"/>
              </a:lnSpc>
              <a:buFontTx/>
              <a:buAutoNum type="arabicPeriod"/>
            </a:pPr>
            <a:r>
              <a:rPr lang="en-US" altLang="en-US" sz="900"/>
              <a:t>Select the activity category, one of the following: </a:t>
            </a:r>
          </a:p>
          <a:p>
            <a:pPr eaLnBrk="1" hangingPunct="1">
              <a:lnSpc>
                <a:spcPct val="90000"/>
              </a:lnSpc>
              <a:buFontTx/>
              <a:buChar char="•"/>
            </a:pPr>
            <a:r>
              <a:rPr lang="en-US" altLang="en-US" sz="900"/>
              <a:t>A. School/Family/Community Activities </a:t>
            </a:r>
          </a:p>
          <a:p>
            <a:pPr eaLnBrk="1" hangingPunct="1">
              <a:lnSpc>
                <a:spcPct val="90000"/>
              </a:lnSpc>
              <a:buFontTx/>
              <a:buChar char="•"/>
            </a:pPr>
            <a:r>
              <a:rPr lang="en-US" altLang="en-US" sz="900"/>
              <a:t>B. Volunteer Service-volunteering can be work you’ve done for your family, translating for example</a:t>
            </a:r>
          </a:p>
          <a:p>
            <a:pPr eaLnBrk="1" hangingPunct="1">
              <a:lnSpc>
                <a:spcPct val="90000"/>
              </a:lnSpc>
              <a:buFontTx/>
              <a:buChar char="•"/>
            </a:pPr>
            <a:r>
              <a:rPr lang="en-US" altLang="en-US" sz="900"/>
              <a:t>C. Work for Pay </a:t>
            </a:r>
          </a:p>
          <a:p>
            <a:pPr eaLnBrk="1" hangingPunct="1">
              <a:lnSpc>
                <a:spcPct val="90000"/>
              </a:lnSpc>
              <a:buFontTx/>
              <a:buAutoNum type="arabicPeriod"/>
            </a:pPr>
            <a:r>
              <a:rPr lang="en-US" altLang="en-US" sz="900"/>
              <a:t>Add a short title for the activity </a:t>
            </a:r>
          </a:p>
          <a:p>
            <a:pPr eaLnBrk="1" hangingPunct="1">
              <a:lnSpc>
                <a:spcPct val="90000"/>
              </a:lnSpc>
              <a:buFontTx/>
              <a:buAutoNum type="arabicPeriod"/>
            </a:pPr>
            <a:r>
              <a:rPr lang="en-US" altLang="en-US" sz="900"/>
              <a:t>Dates From: month and year of when you first began that activity </a:t>
            </a:r>
          </a:p>
          <a:p>
            <a:pPr eaLnBrk="1" hangingPunct="1">
              <a:lnSpc>
                <a:spcPct val="90000"/>
              </a:lnSpc>
              <a:buFontTx/>
              <a:buAutoNum type="arabicPeriod"/>
            </a:pPr>
            <a:r>
              <a:rPr lang="en-US" altLang="en-US" sz="900"/>
              <a:t>Dates To: either check 'To present' if you are currently doing this activity, or enter month and year when last did that activity </a:t>
            </a:r>
          </a:p>
          <a:p>
            <a:pPr eaLnBrk="1" hangingPunct="1">
              <a:lnSpc>
                <a:spcPct val="90000"/>
              </a:lnSpc>
              <a:buFontTx/>
              <a:buAutoNum type="arabicPeriod"/>
            </a:pPr>
            <a:r>
              <a:rPr lang="en-US" altLang="en-US" sz="900"/>
              <a:t>Time spent: hours per unit (select the unit from the dropdown list), and total hours-do not say “varies.”  Give your best estimate </a:t>
            </a:r>
          </a:p>
          <a:p>
            <a:pPr eaLnBrk="1" hangingPunct="1">
              <a:lnSpc>
                <a:spcPct val="90000"/>
              </a:lnSpc>
              <a:buFontTx/>
              <a:buAutoNum type="arabicPeriod"/>
            </a:pPr>
            <a:r>
              <a:rPr lang="en-US" altLang="en-US" sz="900"/>
              <a:t>A short description of the responsibilities and/or accomplishments for that activity (up to 115 characters) </a:t>
            </a:r>
          </a:p>
          <a:p>
            <a:pPr eaLnBrk="1" hangingPunct="1">
              <a:lnSpc>
                <a:spcPct val="90000"/>
              </a:lnSpc>
              <a:buFontTx/>
              <a:buAutoNum type="arabicPeriod"/>
            </a:pPr>
            <a:r>
              <a:rPr lang="en-US" altLang="en-US" sz="900"/>
              <a:t>Click on the 'Add this activity' button and the activity will be added to your list (displayed below the buttons), or click on the 'Cancel' button and the activity is not added and the form is cleared</a:t>
            </a:r>
            <a:br>
              <a:rPr lang="en-US" altLang="en-US" sz="900"/>
            </a:br>
            <a:endParaRPr lang="en-US" altLang="en-US" sz="900"/>
          </a:p>
          <a:p>
            <a:pPr eaLnBrk="1" hangingPunct="1">
              <a:lnSpc>
                <a:spcPct val="90000"/>
              </a:lnSpc>
              <a:buFontTx/>
              <a:buChar char="•"/>
            </a:pPr>
            <a:r>
              <a:rPr lang="en-US" altLang="en-US" sz="900"/>
              <a:t>The activities in the list are automatically ordered by </a:t>
            </a:r>
          </a:p>
          <a:p>
            <a:pPr eaLnBrk="1" hangingPunct="1">
              <a:lnSpc>
                <a:spcPct val="90000"/>
              </a:lnSpc>
              <a:buFontTx/>
              <a:buAutoNum type="arabicPeriod"/>
            </a:pPr>
            <a:r>
              <a:rPr lang="en-US" altLang="en-US" sz="900"/>
              <a:t>The activity category (A, then B, then C), then </a:t>
            </a:r>
          </a:p>
          <a:p>
            <a:pPr eaLnBrk="1" hangingPunct="1">
              <a:lnSpc>
                <a:spcPct val="90000"/>
              </a:lnSpc>
              <a:buFontTx/>
              <a:buAutoNum type="arabicPeriod"/>
            </a:pPr>
            <a:r>
              <a:rPr lang="en-US" altLang="en-US" sz="900"/>
              <a:t>The most recent activity (latest "To date"), then </a:t>
            </a:r>
          </a:p>
          <a:p>
            <a:pPr eaLnBrk="1" hangingPunct="1">
              <a:lnSpc>
                <a:spcPct val="90000"/>
              </a:lnSpc>
              <a:buFontTx/>
              <a:buAutoNum type="arabicPeriod"/>
            </a:pPr>
            <a:r>
              <a:rPr lang="en-US" altLang="en-US" sz="900"/>
              <a:t>The longest duration activity, then </a:t>
            </a:r>
          </a:p>
          <a:p>
            <a:pPr eaLnBrk="1" hangingPunct="1">
              <a:lnSpc>
                <a:spcPct val="90000"/>
              </a:lnSpc>
              <a:buFontTx/>
              <a:buAutoNum type="arabicPeriod"/>
            </a:pPr>
            <a:r>
              <a:rPr lang="en-US" altLang="en-US" sz="900"/>
              <a:t>Activity title</a:t>
            </a:r>
            <a:br>
              <a:rPr lang="en-US" altLang="en-US" sz="900"/>
            </a:br>
            <a:endParaRPr lang="en-US" altLang="en-US" sz="900"/>
          </a:p>
          <a:p>
            <a:pPr eaLnBrk="1" hangingPunct="1">
              <a:lnSpc>
                <a:spcPct val="90000"/>
              </a:lnSpc>
              <a:buFontTx/>
              <a:buAutoNum type="arabicPeriod"/>
            </a:pPr>
            <a:endParaRPr lang="en-US" altLang="en-US" sz="900"/>
          </a:p>
        </p:txBody>
      </p:sp>
      <p:pic>
        <p:nvPicPr>
          <p:cNvPr id="33798" name="Picture 4" descr="j02393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67" y="4711785"/>
            <a:ext cx="310444" cy="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dt" sz="quarter" idx="1"/>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0F01A6E1-1D52-471D-B2D2-397B0772077E}" type="datetime1">
              <a:rPr lang="en-US" altLang="en-US" sz="1200" i="0">
                <a:solidFill>
                  <a:schemeClr val="tx1"/>
                </a:solidFill>
              </a:rPr>
              <a:pPr eaLnBrk="1" hangingPunct="1"/>
              <a:t>12/9/2014</a:t>
            </a:fld>
            <a:endParaRPr lang="en-US" altLang="en-US" sz="1200" i="0">
              <a:solidFill>
                <a:schemeClr val="tx1"/>
              </a:solidFill>
            </a:endParaRPr>
          </a:p>
        </p:txBody>
      </p:sp>
      <p:sp>
        <p:nvSpPr>
          <p:cNvPr id="34819" name="Rectangle 7"/>
          <p:cNvSpPr>
            <a:spLocks noGrp="1" noChangeArrowheads="1"/>
          </p:cNvSpPr>
          <p:nvPr>
            <p:ph type="sldNum" sz="quarter" idx="5"/>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DEC144B1-36ED-4A2A-8A8B-E116B5353BD9}" type="slidenum">
              <a:rPr lang="en-US" altLang="en-US" sz="1200" i="0">
                <a:solidFill>
                  <a:schemeClr val="tx1"/>
                </a:solidFill>
              </a:rPr>
              <a:pPr eaLnBrk="1" hangingPunct="1"/>
              <a:t>15</a:t>
            </a:fld>
            <a:endParaRPr lang="en-US" altLang="en-US" sz="1200" i="0">
              <a:solidFill>
                <a:schemeClr val="tx1"/>
              </a:solidFill>
            </a:endParaRPr>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p:spPr>
        <p:txBody>
          <a:bodyPr/>
          <a:lstStyle/>
          <a:p>
            <a:pPr eaLnBrk="1" hangingPunct="1"/>
            <a:r>
              <a:rPr lang="en-US" altLang="en-US" dirty="0" smtClean="0"/>
              <a:t>You can actually read them on this page.  It’s a good idea to write the essays in a word document and paste them into the application</a:t>
            </a:r>
          </a:p>
          <a:p>
            <a:pPr eaLnBrk="1" hangingPunct="1"/>
            <a:r>
              <a:rPr lang="en-US" altLang="en-US" b="1" u="sng" dirty="0" smtClean="0">
                <a:cs typeface="Arial" pitchFamily="34" charset="0"/>
              </a:rPr>
              <a:t>Methods for Creating Your Four Required Short Essay Answers:</a:t>
            </a:r>
            <a:endParaRPr lang="en-US" altLang="en-US" dirty="0" smtClean="0">
              <a:cs typeface="Arial" pitchFamily="34" charset="0"/>
            </a:endParaRPr>
          </a:p>
          <a:p>
            <a:pPr eaLnBrk="1" hangingPunct="1"/>
            <a:r>
              <a:rPr lang="en-US" altLang="en-US" b="1" u="sng" dirty="0" smtClean="0">
                <a:cs typeface="Arial" pitchFamily="34" charset="0"/>
              </a:rPr>
              <a:t>Essay forms in the </a:t>
            </a:r>
            <a:r>
              <a:rPr lang="en-US" altLang="en-US" b="1" u="sng" dirty="0" err="1" smtClean="0">
                <a:cs typeface="Arial" pitchFamily="34" charset="0"/>
              </a:rPr>
              <a:t>eApp</a:t>
            </a:r>
            <a:r>
              <a:rPr lang="en-US" altLang="en-US" b="1" u="sng" dirty="0" smtClean="0">
                <a:cs typeface="Arial" pitchFamily="34" charset="0"/>
              </a:rPr>
              <a:t> (online Application):</a:t>
            </a:r>
            <a:r>
              <a:rPr lang="en-US" altLang="en-US" u="sng" dirty="0" smtClean="0">
                <a:cs typeface="Arial" pitchFamily="34" charset="0"/>
              </a:rPr>
              <a:t/>
            </a:r>
            <a:br>
              <a:rPr lang="en-US" altLang="en-US" u="sng" dirty="0" smtClean="0">
                <a:cs typeface="Arial" pitchFamily="34" charset="0"/>
              </a:rPr>
            </a:br>
            <a:r>
              <a:rPr lang="en-US" altLang="en-US" dirty="0" smtClean="0">
                <a:cs typeface="Arial" pitchFamily="34" charset="0"/>
              </a:rPr>
              <a:t>The essays will print along with your two-page application and Activities Chart in PDF </a:t>
            </a:r>
          </a:p>
          <a:p>
            <a:pPr eaLnBrk="1" hangingPunct="1">
              <a:buFontTx/>
              <a:buChar char="•"/>
            </a:pPr>
            <a:r>
              <a:rPr lang="en-US" altLang="en-US" dirty="0" smtClean="0">
                <a:cs typeface="Arial" pitchFamily="34" charset="0"/>
              </a:rPr>
              <a:t>They are formatted for you (it will ignore underlines, bold, and italics) and will print two essays per page, as required.  </a:t>
            </a:r>
          </a:p>
          <a:p>
            <a:pPr eaLnBrk="1" hangingPunct="1">
              <a:buFontTx/>
              <a:buChar char="•"/>
            </a:pPr>
            <a:r>
              <a:rPr lang="en-US" altLang="en-US" dirty="0" smtClean="0">
                <a:cs typeface="Arial" pitchFamily="34" charset="0"/>
              </a:rPr>
              <a:t>This method has a limitation on the number of characters you type so check the printed essays </a:t>
            </a:r>
          </a:p>
          <a:p>
            <a:pPr eaLnBrk="1" hangingPunct="1">
              <a:buFontTx/>
              <a:buChar char="•"/>
            </a:pPr>
            <a:r>
              <a:rPr lang="en-US" altLang="en-US" dirty="0" smtClean="0">
                <a:cs typeface="Arial" pitchFamily="34" charset="0"/>
              </a:rPr>
              <a:t>You can either type in the text directly or cut and paste it in.  </a:t>
            </a:r>
            <a:r>
              <a:rPr lang="en-US" altLang="en-US" b="1" dirty="0" smtClean="0">
                <a:cs typeface="Arial" pitchFamily="34" charset="0"/>
              </a:rPr>
              <a:t>If you type it in directly, be sure to save often.</a:t>
            </a:r>
            <a:r>
              <a:rPr lang="en-US" altLang="en-US" dirty="0" smtClean="0">
                <a:cs typeface="Arial" pitchFamily="34" charset="0"/>
              </a:rPr>
              <a:t>  If your computer sits idle too long, it will “time out” and you may lose any unsaved information.</a:t>
            </a:r>
          </a:p>
          <a:p>
            <a:pPr eaLnBrk="1" hangingPunct="1"/>
            <a:r>
              <a:rPr lang="en-US" altLang="en-US" b="1" u="sng" dirty="0" smtClean="0">
                <a:cs typeface="Arial" pitchFamily="34" charset="0"/>
              </a:rPr>
              <a:t>Essay templates:</a:t>
            </a:r>
            <a:r>
              <a:rPr lang="en-US" altLang="en-US" u="sng" dirty="0" smtClean="0">
                <a:cs typeface="Arial" pitchFamily="34" charset="0"/>
              </a:rPr>
              <a:t/>
            </a:r>
            <a:br>
              <a:rPr lang="en-US" altLang="en-US" u="sng" dirty="0" smtClean="0">
                <a:cs typeface="Arial" pitchFamily="34" charset="0"/>
              </a:rPr>
            </a:br>
            <a:r>
              <a:rPr lang="en-US" altLang="en-US" dirty="0" smtClean="0">
                <a:cs typeface="Arial" pitchFamily="34" charset="0"/>
              </a:rPr>
              <a:t>Available in PDF and as Microsoft Word documents The forms are already formatted for you and will print two essays per page, as required.</a:t>
            </a:r>
          </a:p>
          <a:p>
            <a:pPr eaLnBrk="1" hangingPunct="1">
              <a:buFontTx/>
              <a:buChar char="•"/>
            </a:pPr>
            <a:r>
              <a:rPr lang="en-US" altLang="en-US" dirty="0" smtClean="0">
                <a:cs typeface="Arial" pitchFamily="34" charset="0"/>
              </a:rPr>
              <a:t>The Word documents </a:t>
            </a:r>
            <a:r>
              <a:rPr lang="en-US" altLang="en-US" b="1" dirty="0" smtClean="0">
                <a:cs typeface="Arial" pitchFamily="34" charset="0"/>
              </a:rPr>
              <a:t>can be saved on your own computer</a:t>
            </a:r>
            <a:r>
              <a:rPr lang="en-US" altLang="en-US" dirty="0" smtClean="0">
                <a:cs typeface="Arial" pitchFamily="34" charset="0"/>
              </a:rPr>
              <a:t>, and allows you to cut and paste the text into the document or type it in directly.  </a:t>
            </a:r>
          </a:p>
          <a:p>
            <a:pPr eaLnBrk="1" hangingPunct="1">
              <a:buFontTx/>
              <a:buChar char="•"/>
            </a:pPr>
            <a:r>
              <a:rPr lang="en-US" altLang="en-US" dirty="0" smtClean="0">
                <a:cs typeface="Arial" pitchFamily="34" charset="0"/>
              </a:rPr>
              <a:t>The PDF version is a fillable document that requires Adobe Acrobat Reader on your computer; this version </a:t>
            </a:r>
            <a:r>
              <a:rPr lang="en-US" altLang="en-US" b="1" dirty="0" smtClean="0">
                <a:cs typeface="Arial" pitchFamily="34" charset="0"/>
              </a:rPr>
              <a:t>cannot be saved on your computer</a:t>
            </a:r>
            <a:r>
              <a:rPr lang="en-US" altLang="en-US" dirty="0" smtClean="0">
                <a:cs typeface="Arial" pitchFamily="34" charset="0"/>
              </a:rPr>
              <a:t>.  </a:t>
            </a:r>
          </a:p>
          <a:p>
            <a:pPr eaLnBrk="1" hangingPunct="1">
              <a:buFontTx/>
              <a:buChar char="•"/>
            </a:pPr>
            <a:r>
              <a:rPr lang="en-US" altLang="en-US" b="1" dirty="0" smtClean="0">
                <a:cs typeface="Arial" pitchFamily="34" charset="0"/>
              </a:rPr>
              <a:t>Create your own from scratch</a:t>
            </a:r>
            <a:r>
              <a:rPr lang="en-US" altLang="en-US" dirty="0" smtClean="0">
                <a:cs typeface="Arial" pitchFamily="34" charset="0"/>
              </a:rPr>
              <a:t/>
            </a:r>
            <a:br>
              <a:rPr lang="en-US" altLang="en-US" dirty="0" smtClean="0">
                <a:cs typeface="Arial" pitchFamily="34" charset="0"/>
              </a:rPr>
            </a:br>
            <a:r>
              <a:rPr lang="en-US" altLang="en-US" dirty="0" smtClean="0">
                <a:cs typeface="Arial" pitchFamily="34" charset="0"/>
              </a:rPr>
              <a:t>You may create and print your essays using whatever method you are most comfortable with.  The four required Short Essay Answers should be printed two to a page If you are not using a word processing program, type it or print neatly in dark ink. </a:t>
            </a:r>
          </a:p>
          <a:p>
            <a:pPr eaLnBrk="1" hangingPunct="1">
              <a:buFontTx/>
              <a:buChar char="•"/>
            </a:pPr>
            <a:r>
              <a:rPr lang="en-US" altLang="en-US" dirty="0" smtClean="0">
                <a:cs typeface="Arial" pitchFamily="34" charset="0"/>
              </a:rPr>
              <a:t>Use white paper; double space your lines; if using word processing software, use 10-12 pt. type size and an easily readable type style (e.g., Times New Roman). </a:t>
            </a:r>
          </a:p>
          <a:p>
            <a:pPr eaLnBrk="1" hangingPunct="1">
              <a:buFontTx/>
              <a:buChar char="•"/>
            </a:pPr>
            <a:r>
              <a:rPr lang="en-US" altLang="en-US" dirty="0" smtClean="0">
                <a:cs typeface="Arial" pitchFamily="34" charset="0"/>
              </a:rPr>
              <a:t>Put your name, last four digits of your SSN, and your </a:t>
            </a:r>
            <a:r>
              <a:rPr lang="en-US" altLang="en-US" dirty="0" err="1" smtClean="0">
                <a:cs typeface="Arial" pitchFamily="34" charset="0"/>
              </a:rPr>
              <a:t>eApp</a:t>
            </a:r>
            <a:r>
              <a:rPr lang="en-US" altLang="en-US" dirty="0" smtClean="0">
                <a:cs typeface="Arial" pitchFamily="34" charset="0"/>
              </a:rPr>
              <a:t> number in the top right corner of each page. </a:t>
            </a:r>
          </a:p>
          <a:p>
            <a:pPr eaLnBrk="1" hangingPunct="1"/>
            <a:endParaRPr lang="en-US" altLang="en-US" dirty="0" smtClean="0">
              <a:cs typeface="Arial" pitchFamily="34" charset="0"/>
            </a:endParaRPr>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6B5F0EE9-E799-4CA1-8D4F-7B2984F169EF}" type="datetime1">
              <a:rPr lang="en-US" altLang="en-US" sz="1200" i="0">
                <a:solidFill>
                  <a:schemeClr val="tx1"/>
                </a:solidFill>
              </a:rPr>
              <a:pPr eaLnBrk="1" hangingPunct="1"/>
              <a:t>12/9/2014</a:t>
            </a:fld>
            <a:endParaRPr lang="en-US" altLang="en-US" sz="1200" i="0">
              <a:solidFill>
                <a:schemeClr val="tx1"/>
              </a:solidFill>
            </a:endParaRPr>
          </a:p>
        </p:txBody>
      </p:sp>
      <p:sp>
        <p:nvSpPr>
          <p:cNvPr id="36867" name="Rectangle 7"/>
          <p:cNvSpPr>
            <a:spLocks noGrp="1" noChangeArrowheads="1"/>
          </p:cNvSpPr>
          <p:nvPr>
            <p:ph type="sldNum" sz="quarter" idx="5"/>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B8076C3B-5540-4DF6-AC6A-B098B179B834}" type="slidenum">
              <a:rPr lang="en-US" altLang="en-US" sz="1200" i="0">
                <a:solidFill>
                  <a:schemeClr val="tx1"/>
                </a:solidFill>
              </a:rPr>
              <a:pPr eaLnBrk="1" hangingPunct="1"/>
              <a:t>16</a:t>
            </a:fld>
            <a:endParaRPr lang="en-US" altLang="en-US" sz="1200" i="0">
              <a:solidFill>
                <a:schemeClr val="tx1"/>
              </a:solidFill>
            </a:endParaRPr>
          </a:p>
        </p:txBody>
      </p:sp>
      <p:sp>
        <p:nvSpPr>
          <p:cNvPr id="36868" name="Rectangle 2"/>
          <p:cNvSpPr>
            <a:spLocks noGrp="1" noRot="1" noChangeAspect="1" noChangeArrowheads="1" noTextEdit="1"/>
          </p:cNvSpPr>
          <p:nvPr>
            <p:ph type="sldImg"/>
          </p:nvPr>
        </p:nvSpPr>
        <p:spPr>
          <a:xfrm>
            <a:off x="1174750" y="696913"/>
            <a:ext cx="4637088" cy="3478212"/>
          </a:xfrm>
          <a:ln/>
        </p:spPr>
      </p:sp>
      <p:sp>
        <p:nvSpPr>
          <p:cNvPr id="36869" name="Rectangle 3"/>
          <p:cNvSpPr>
            <a:spLocks noGrp="1" noChangeArrowheads="1"/>
          </p:cNvSpPr>
          <p:nvPr>
            <p:ph type="body" idx="1"/>
          </p:nvPr>
        </p:nvSpPr>
        <p:spPr>
          <a:noFill/>
        </p:spPr>
        <p:txBody>
          <a:bodyPr/>
          <a:lstStyle/>
          <a:p>
            <a:pPr eaLnBrk="1" hangingPunct="1">
              <a:buFont typeface="Wingdings" pitchFamily="2" charset="2"/>
              <a:buChar char="§"/>
            </a:pPr>
            <a:r>
              <a:rPr lang="en-US" altLang="en-US" sz="1600" b="1"/>
              <a:t> What happens if you send your 6</a:t>
            </a:r>
            <a:r>
              <a:rPr lang="en-US" altLang="en-US" sz="1600" b="1" baseline="30000"/>
              <a:t>th</a:t>
            </a:r>
            <a:r>
              <a:rPr lang="en-US" altLang="en-US" sz="1600" b="1"/>
              <a:t> semester, not your 7</a:t>
            </a:r>
            <a:r>
              <a:rPr lang="en-US" altLang="en-US" sz="1600" b="1" baseline="30000"/>
              <a:t>th</a:t>
            </a:r>
            <a:r>
              <a:rPr lang="en-US" altLang="en-US" sz="1600" b="1"/>
              <a:t>….it does NOT get forwarded to selection committees for review.</a:t>
            </a:r>
          </a:p>
          <a:p>
            <a:pPr eaLnBrk="1" hangingPunct="1">
              <a:buFont typeface="Wingdings" pitchFamily="2" charset="2"/>
              <a:buChar char="§"/>
            </a:pPr>
            <a:r>
              <a:rPr lang="en-US" altLang="en-US" sz="1600" b="1"/>
              <a:t>For OSAC, the transcript should be unofficial</a:t>
            </a:r>
          </a:p>
          <a:p>
            <a:pPr eaLnBrk="1" hangingPunct="1">
              <a:buFont typeface="Wingdings" pitchFamily="2" charset="2"/>
              <a:buChar char="§"/>
            </a:pPr>
            <a:endParaRPr lang="en-US" altLang="en-US" sz="1600"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dt" sz="quarter" idx="1"/>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4501A0FA-C8E0-4FF0-861E-76DBBD76B8F7}" type="datetime1">
              <a:rPr lang="en-US" altLang="en-US" sz="1200" i="0">
                <a:solidFill>
                  <a:schemeClr val="tx1"/>
                </a:solidFill>
              </a:rPr>
              <a:pPr eaLnBrk="1" hangingPunct="1"/>
              <a:t>12/9/2014</a:t>
            </a:fld>
            <a:endParaRPr lang="en-US" altLang="en-US" sz="1200" i="0">
              <a:solidFill>
                <a:schemeClr val="tx1"/>
              </a:solidFill>
            </a:endParaRPr>
          </a:p>
        </p:txBody>
      </p:sp>
      <p:sp>
        <p:nvSpPr>
          <p:cNvPr id="38915" name="Rectangle 7"/>
          <p:cNvSpPr>
            <a:spLocks noGrp="1" noChangeArrowheads="1"/>
          </p:cNvSpPr>
          <p:nvPr>
            <p:ph type="sldNum" sz="quarter" idx="5"/>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74B4DF0B-A6A0-42E9-A657-39B17876795E}" type="slidenum">
              <a:rPr lang="en-US" altLang="en-US" sz="1200" i="0">
                <a:solidFill>
                  <a:schemeClr val="tx1"/>
                </a:solidFill>
              </a:rPr>
              <a:pPr eaLnBrk="1" hangingPunct="1"/>
              <a:t>17</a:t>
            </a:fld>
            <a:endParaRPr lang="en-US" altLang="en-US" sz="1200" i="0">
              <a:solidFill>
                <a:schemeClr val="tx1"/>
              </a:solidFill>
            </a:endParaRPr>
          </a:p>
        </p:txBody>
      </p:sp>
      <p:sp>
        <p:nvSpPr>
          <p:cNvPr id="38916" name="Rectangle 2"/>
          <p:cNvSpPr>
            <a:spLocks noGrp="1" noRot="1" noChangeAspect="1" noChangeArrowheads="1" noTextEdit="1"/>
          </p:cNvSpPr>
          <p:nvPr>
            <p:ph type="sldImg"/>
          </p:nvPr>
        </p:nvSpPr>
        <p:spPr>
          <a:xfrm>
            <a:off x="1174750" y="696913"/>
            <a:ext cx="4637088" cy="3478212"/>
          </a:xfrm>
          <a:ln/>
        </p:spPr>
      </p:sp>
      <p:sp>
        <p:nvSpPr>
          <p:cNvPr id="38917" name="Rectangle 3"/>
          <p:cNvSpPr>
            <a:spLocks noGrp="1" noChangeArrowheads="1"/>
          </p:cNvSpPr>
          <p:nvPr>
            <p:ph type="body" idx="1"/>
          </p:nvPr>
        </p:nvSpPr>
        <p:spPr>
          <a:noFill/>
        </p:spPr>
        <p:txBody>
          <a:bodyPr/>
          <a:lstStyle/>
          <a:p>
            <a:pPr eaLnBrk="1" hangingPunct="1">
              <a:buFont typeface="Wingdings" pitchFamily="2" charset="2"/>
              <a:buChar char="§"/>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F1FB08-14FF-489E-9F01-5387E8D72C61}"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6F507-4C54-432A-992D-477D8B5661E5}" type="slidenum">
              <a:rPr lang="en-US" smtClean="0"/>
              <a:t>‹#›</a:t>
            </a:fld>
            <a:endParaRPr lang="en-US"/>
          </a:p>
        </p:txBody>
      </p:sp>
    </p:spTree>
    <p:extLst>
      <p:ext uri="{BB962C8B-B14F-4D97-AF65-F5344CB8AC3E}">
        <p14:creationId xmlns:p14="http://schemas.microsoft.com/office/powerpoint/2010/main" val="1586775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1FB08-14FF-489E-9F01-5387E8D72C61}"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6F507-4C54-432A-992D-477D8B5661E5}" type="slidenum">
              <a:rPr lang="en-US" smtClean="0"/>
              <a:t>‹#›</a:t>
            </a:fld>
            <a:endParaRPr lang="en-US"/>
          </a:p>
        </p:txBody>
      </p:sp>
    </p:spTree>
    <p:extLst>
      <p:ext uri="{BB962C8B-B14F-4D97-AF65-F5344CB8AC3E}">
        <p14:creationId xmlns:p14="http://schemas.microsoft.com/office/powerpoint/2010/main" val="1206357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1FB08-14FF-489E-9F01-5387E8D72C61}"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6F507-4C54-432A-992D-477D8B5661E5}" type="slidenum">
              <a:rPr lang="en-US" smtClean="0"/>
              <a:t>‹#›</a:t>
            </a:fld>
            <a:endParaRPr lang="en-US"/>
          </a:p>
        </p:txBody>
      </p:sp>
    </p:spTree>
    <p:extLst>
      <p:ext uri="{BB962C8B-B14F-4D97-AF65-F5344CB8AC3E}">
        <p14:creationId xmlns:p14="http://schemas.microsoft.com/office/powerpoint/2010/main" val="67552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1FB08-14FF-489E-9F01-5387E8D72C61}"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6F507-4C54-432A-992D-477D8B5661E5}" type="slidenum">
              <a:rPr lang="en-US" smtClean="0"/>
              <a:t>‹#›</a:t>
            </a:fld>
            <a:endParaRPr lang="en-US"/>
          </a:p>
        </p:txBody>
      </p:sp>
    </p:spTree>
    <p:extLst>
      <p:ext uri="{BB962C8B-B14F-4D97-AF65-F5344CB8AC3E}">
        <p14:creationId xmlns:p14="http://schemas.microsoft.com/office/powerpoint/2010/main" val="36761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F1FB08-14FF-489E-9F01-5387E8D72C61}"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6F507-4C54-432A-992D-477D8B5661E5}" type="slidenum">
              <a:rPr lang="en-US" smtClean="0"/>
              <a:t>‹#›</a:t>
            </a:fld>
            <a:endParaRPr lang="en-US"/>
          </a:p>
        </p:txBody>
      </p:sp>
    </p:spTree>
    <p:extLst>
      <p:ext uri="{BB962C8B-B14F-4D97-AF65-F5344CB8AC3E}">
        <p14:creationId xmlns:p14="http://schemas.microsoft.com/office/powerpoint/2010/main" val="2696993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F1FB08-14FF-489E-9F01-5387E8D72C61}"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6F507-4C54-432A-992D-477D8B5661E5}" type="slidenum">
              <a:rPr lang="en-US" smtClean="0"/>
              <a:t>‹#›</a:t>
            </a:fld>
            <a:endParaRPr lang="en-US"/>
          </a:p>
        </p:txBody>
      </p:sp>
    </p:spTree>
    <p:extLst>
      <p:ext uri="{BB962C8B-B14F-4D97-AF65-F5344CB8AC3E}">
        <p14:creationId xmlns:p14="http://schemas.microsoft.com/office/powerpoint/2010/main" val="294611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F1FB08-14FF-489E-9F01-5387E8D72C61}" type="datetimeFigureOut">
              <a:rPr lang="en-US" smtClean="0"/>
              <a:t>12/9/2014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16F507-4C54-432A-992D-477D8B5661E5}" type="slidenum">
              <a:rPr lang="en-US" smtClean="0"/>
              <a:t>‹#›</a:t>
            </a:fld>
            <a:endParaRPr lang="en-US"/>
          </a:p>
        </p:txBody>
      </p:sp>
    </p:spTree>
    <p:extLst>
      <p:ext uri="{BB962C8B-B14F-4D97-AF65-F5344CB8AC3E}">
        <p14:creationId xmlns:p14="http://schemas.microsoft.com/office/powerpoint/2010/main" val="370375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F1FB08-14FF-489E-9F01-5387E8D72C61}" type="datetimeFigureOut">
              <a:rPr lang="en-US" smtClean="0"/>
              <a:t>12/9/2014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16F507-4C54-432A-992D-477D8B5661E5}" type="slidenum">
              <a:rPr lang="en-US" smtClean="0"/>
              <a:t>‹#›</a:t>
            </a:fld>
            <a:endParaRPr lang="en-US"/>
          </a:p>
        </p:txBody>
      </p:sp>
    </p:spTree>
    <p:extLst>
      <p:ext uri="{BB962C8B-B14F-4D97-AF65-F5344CB8AC3E}">
        <p14:creationId xmlns:p14="http://schemas.microsoft.com/office/powerpoint/2010/main" val="2043708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1FB08-14FF-489E-9F01-5387E8D72C61}" type="datetimeFigureOut">
              <a:rPr lang="en-US" smtClean="0"/>
              <a:t>12/9/2014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16F507-4C54-432A-992D-477D8B5661E5}" type="slidenum">
              <a:rPr lang="en-US" smtClean="0"/>
              <a:t>‹#›</a:t>
            </a:fld>
            <a:endParaRPr lang="en-US"/>
          </a:p>
        </p:txBody>
      </p:sp>
    </p:spTree>
    <p:extLst>
      <p:ext uri="{BB962C8B-B14F-4D97-AF65-F5344CB8AC3E}">
        <p14:creationId xmlns:p14="http://schemas.microsoft.com/office/powerpoint/2010/main" val="3830728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F1FB08-14FF-489E-9F01-5387E8D72C61}"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6F507-4C54-432A-992D-477D8B5661E5}" type="slidenum">
              <a:rPr lang="en-US" smtClean="0"/>
              <a:t>‹#›</a:t>
            </a:fld>
            <a:endParaRPr lang="en-US"/>
          </a:p>
        </p:txBody>
      </p:sp>
    </p:spTree>
    <p:extLst>
      <p:ext uri="{BB962C8B-B14F-4D97-AF65-F5344CB8AC3E}">
        <p14:creationId xmlns:p14="http://schemas.microsoft.com/office/powerpoint/2010/main" val="1588073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F1FB08-14FF-489E-9F01-5387E8D72C61}"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6F507-4C54-432A-992D-477D8B5661E5}" type="slidenum">
              <a:rPr lang="en-US" smtClean="0"/>
              <a:t>‹#›</a:t>
            </a:fld>
            <a:endParaRPr lang="en-US"/>
          </a:p>
        </p:txBody>
      </p:sp>
    </p:spTree>
    <p:extLst>
      <p:ext uri="{BB962C8B-B14F-4D97-AF65-F5344CB8AC3E}">
        <p14:creationId xmlns:p14="http://schemas.microsoft.com/office/powerpoint/2010/main" val="204719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1FB08-14FF-489E-9F01-5387E8D72C61}" type="datetimeFigureOut">
              <a:rPr lang="en-US" smtClean="0"/>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6F507-4C54-432A-992D-477D8B5661E5}" type="slidenum">
              <a:rPr lang="en-US" smtClean="0"/>
              <a:t>‹#›</a:t>
            </a:fld>
            <a:endParaRPr lang="en-US"/>
          </a:p>
        </p:txBody>
      </p:sp>
    </p:spTree>
    <p:extLst>
      <p:ext uri="{BB962C8B-B14F-4D97-AF65-F5344CB8AC3E}">
        <p14:creationId xmlns:p14="http://schemas.microsoft.com/office/powerpoint/2010/main" val="431726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youtu.be/c-23SMf5DyQ"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lvl1pPr eaLnBrk="0" hangingPunct="0">
              <a:defRPr sz="2400" i="1">
                <a:solidFill>
                  <a:schemeClr val="accent2"/>
                </a:solidFill>
                <a:latin typeface="Lucida Sans" pitchFamily="34" charset="0"/>
                <a:cs typeface="Times New Roman" pitchFamily="18" charset="0"/>
              </a:defRPr>
            </a:lvl1pPr>
            <a:lvl2pPr marL="742950" indent="-285750" eaLnBrk="0" hangingPunct="0">
              <a:defRPr sz="2400" i="1">
                <a:solidFill>
                  <a:schemeClr val="accent2"/>
                </a:solidFill>
                <a:latin typeface="Lucida Sans" pitchFamily="34" charset="0"/>
                <a:cs typeface="Times New Roman" pitchFamily="18" charset="0"/>
              </a:defRPr>
            </a:lvl2pPr>
            <a:lvl3pPr marL="1143000" indent="-228600" eaLnBrk="0" hangingPunct="0">
              <a:defRPr sz="2400" i="1">
                <a:solidFill>
                  <a:schemeClr val="accent2"/>
                </a:solidFill>
                <a:latin typeface="Lucida Sans" pitchFamily="34" charset="0"/>
                <a:cs typeface="Times New Roman" pitchFamily="18" charset="0"/>
              </a:defRPr>
            </a:lvl3pPr>
            <a:lvl4pPr marL="1600200" indent="-228600" eaLnBrk="0" hangingPunct="0">
              <a:defRPr sz="2400" i="1">
                <a:solidFill>
                  <a:schemeClr val="accent2"/>
                </a:solidFill>
                <a:latin typeface="Lucida Sans" pitchFamily="34" charset="0"/>
                <a:cs typeface="Times New Roman" pitchFamily="18" charset="0"/>
              </a:defRPr>
            </a:lvl4pPr>
            <a:lvl5pPr marL="2057400" indent="-228600" eaLnBrk="0" hangingPunct="0">
              <a:defRPr sz="2400" i="1">
                <a:solidFill>
                  <a:schemeClr val="accent2"/>
                </a:solidFill>
                <a:latin typeface="Lucida Sans" pitchFamily="34" charset="0"/>
                <a:cs typeface="Times New Roman" pitchFamily="18" charset="0"/>
              </a:defRPr>
            </a:lvl5pPr>
            <a:lvl6pPr marL="25146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29718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290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8862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11D9B9BD-729C-4338-8288-F347FC9FD3AD}" type="slidenum">
              <a:rPr lang="en-US" altLang="en-US" sz="1400" i="0">
                <a:solidFill>
                  <a:schemeClr val="tx1"/>
                </a:solidFill>
              </a:rPr>
              <a:pPr eaLnBrk="1" hangingPunct="1"/>
              <a:t>1</a:t>
            </a:fld>
            <a:endParaRPr lang="en-US" altLang="en-US" sz="1400" i="0">
              <a:solidFill>
                <a:schemeClr val="tx1"/>
              </a:solidFill>
            </a:endParaRPr>
          </a:p>
        </p:txBody>
      </p:sp>
      <p:sp>
        <p:nvSpPr>
          <p:cNvPr id="2051" name="Rectangle 1026"/>
          <p:cNvSpPr>
            <a:spLocks noGrp="1" noChangeArrowheads="1"/>
          </p:cNvSpPr>
          <p:nvPr>
            <p:ph type="title"/>
          </p:nvPr>
        </p:nvSpPr>
        <p:spPr>
          <a:xfrm>
            <a:off x="0" y="0"/>
            <a:ext cx="9144000" cy="6858000"/>
          </a:xfrm>
          <a:gradFill rotWithShape="1">
            <a:gsLst>
              <a:gs pos="0">
                <a:schemeClr val="bg1">
                  <a:alpha val="42000"/>
                </a:schemeClr>
              </a:gs>
              <a:gs pos="100000">
                <a:srgbClr val="CCECFF">
                  <a:alpha val="43999"/>
                </a:srgbClr>
              </a:gs>
            </a:gsLst>
            <a:path path="shape">
              <a:fillToRect l="50000" t="50000" r="50000" b="50000"/>
            </a:path>
          </a:gradFill>
        </p:spPr>
        <p:txBody>
          <a:bodyPr/>
          <a:lstStyle/>
          <a:p>
            <a:pPr eaLnBrk="1" hangingPunct="1"/>
            <a:endParaRPr lang="en-US" altLang="en-US" sz="4000" smtClean="0">
              <a:solidFill>
                <a:schemeClr val="accent1"/>
              </a:solidFill>
              <a:latin typeface="Berlin Sans FB" pitchFamily="34" charset="0"/>
            </a:endParaRPr>
          </a:p>
        </p:txBody>
      </p:sp>
      <p:pic>
        <p:nvPicPr>
          <p:cNvPr id="2052" name="Picture 1027" descr="oregon_ref_2001"/>
          <p:cNvPicPr>
            <a:picLocks noChangeAspect="1" noChangeArrowheads="1"/>
          </p:cNvPicPr>
          <p:nvPr/>
        </p:nvPicPr>
        <p:blipFill>
          <a:blip r:embed="rId3">
            <a:extLst>
              <a:ext uri="{28A0092B-C50C-407E-A947-70E740481C1C}">
                <a14:useLocalDpi xmlns:a14="http://schemas.microsoft.com/office/drawing/2010/main" val="0"/>
              </a:ext>
            </a:extLst>
          </a:blip>
          <a:srcRect l="1428" t="5608" r="2856" b="4672"/>
          <a:stretch>
            <a:fillRect/>
          </a:stretch>
        </p:blipFill>
        <p:spPr bwMode="auto">
          <a:xfrm>
            <a:off x="1905000" y="2133600"/>
            <a:ext cx="5105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1028"/>
          <p:cNvSpPr txBox="1">
            <a:spLocks noChangeArrowheads="1"/>
          </p:cNvSpPr>
          <p:nvPr/>
        </p:nvSpPr>
        <p:spPr bwMode="auto">
          <a:xfrm>
            <a:off x="304800" y="228600"/>
            <a:ext cx="8534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i="1">
                <a:solidFill>
                  <a:schemeClr val="accent2"/>
                </a:solidFill>
                <a:latin typeface="Lucida Sans" pitchFamily="34" charset="0"/>
                <a:cs typeface="Times New Roman" pitchFamily="18" charset="0"/>
              </a:defRPr>
            </a:lvl1pPr>
            <a:lvl2pPr marL="742950" indent="-285750" eaLnBrk="0" hangingPunct="0">
              <a:defRPr sz="2400" i="1">
                <a:solidFill>
                  <a:schemeClr val="accent2"/>
                </a:solidFill>
                <a:latin typeface="Lucida Sans" pitchFamily="34" charset="0"/>
                <a:cs typeface="Times New Roman" pitchFamily="18" charset="0"/>
              </a:defRPr>
            </a:lvl2pPr>
            <a:lvl3pPr marL="1143000" indent="-228600" eaLnBrk="0" hangingPunct="0">
              <a:defRPr sz="2400" i="1">
                <a:solidFill>
                  <a:schemeClr val="accent2"/>
                </a:solidFill>
                <a:latin typeface="Lucida Sans" pitchFamily="34" charset="0"/>
                <a:cs typeface="Times New Roman" pitchFamily="18" charset="0"/>
              </a:defRPr>
            </a:lvl3pPr>
            <a:lvl4pPr marL="1600200" indent="-228600" eaLnBrk="0" hangingPunct="0">
              <a:defRPr sz="2400" i="1">
                <a:solidFill>
                  <a:schemeClr val="accent2"/>
                </a:solidFill>
                <a:latin typeface="Lucida Sans" pitchFamily="34" charset="0"/>
                <a:cs typeface="Times New Roman" pitchFamily="18" charset="0"/>
              </a:defRPr>
            </a:lvl4pPr>
            <a:lvl5pPr marL="2057400" indent="-228600" eaLnBrk="0" hangingPunct="0">
              <a:defRPr sz="2400" i="1">
                <a:solidFill>
                  <a:schemeClr val="accent2"/>
                </a:solidFill>
                <a:latin typeface="Lucida Sans" pitchFamily="34" charset="0"/>
                <a:cs typeface="Times New Roman" pitchFamily="18" charset="0"/>
              </a:defRPr>
            </a:lvl5pPr>
            <a:lvl6pPr marL="25146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29718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290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8862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algn="ctr" eaLnBrk="1" hangingPunct="1">
              <a:spcBef>
                <a:spcPct val="50000"/>
              </a:spcBef>
            </a:pPr>
            <a:r>
              <a:rPr lang="en-US" altLang="en-US" sz="6000" i="0">
                <a:solidFill>
                  <a:schemeClr val="tx2"/>
                </a:solidFill>
                <a:latin typeface="Berlin Sans FB" pitchFamily="34" charset="0"/>
              </a:rPr>
              <a:t>Finding </a:t>
            </a:r>
            <a:r>
              <a:rPr lang="en-US" altLang="en-US" sz="6000" i="0">
                <a:solidFill>
                  <a:srgbClr val="339933"/>
                </a:solidFill>
                <a:latin typeface="Berlin Sans FB" pitchFamily="34" charset="0"/>
              </a:rPr>
              <a:t>$$$</a:t>
            </a:r>
            <a:r>
              <a:rPr lang="en-US" altLang="en-US" sz="6000" i="0">
                <a:solidFill>
                  <a:schemeClr val="tx2"/>
                </a:solidFill>
                <a:latin typeface="Berlin Sans FB" pitchFamily="34" charset="0"/>
              </a:rPr>
              <a:t> for</a:t>
            </a:r>
            <a:br>
              <a:rPr lang="en-US" altLang="en-US" sz="6000" i="0">
                <a:solidFill>
                  <a:schemeClr val="tx2"/>
                </a:solidFill>
                <a:latin typeface="Berlin Sans FB" pitchFamily="34" charset="0"/>
              </a:rPr>
            </a:br>
            <a:r>
              <a:rPr lang="en-US" altLang="en-US" sz="6000" i="0">
                <a:solidFill>
                  <a:schemeClr val="tx2"/>
                </a:solidFill>
                <a:latin typeface="Berlin Sans FB" pitchFamily="34" charset="0"/>
              </a:rPr>
              <a:t>Oregon </a:t>
            </a:r>
            <a:r>
              <a:rPr lang="en-US" altLang="en-US" sz="6000" i="0">
                <a:solidFill>
                  <a:srgbClr val="339933"/>
                </a:solidFill>
                <a:latin typeface="Berlin Sans FB" pitchFamily="34" charset="0"/>
              </a:rPr>
              <a:t>$</a:t>
            </a:r>
            <a:r>
              <a:rPr lang="en-US" altLang="en-US" sz="6000" i="0">
                <a:solidFill>
                  <a:schemeClr val="tx2"/>
                </a:solidFill>
                <a:latin typeface="Berlin Sans FB" pitchFamily="34" charset="0"/>
              </a:rPr>
              <a:t>tudents</a:t>
            </a:r>
          </a:p>
        </p:txBody>
      </p:sp>
      <p:sp>
        <p:nvSpPr>
          <p:cNvPr id="2054" name="Text Box 1029"/>
          <p:cNvSpPr txBox="1">
            <a:spLocks noChangeArrowheads="1"/>
          </p:cNvSpPr>
          <p:nvPr/>
        </p:nvSpPr>
        <p:spPr bwMode="auto">
          <a:xfrm>
            <a:off x="228600" y="5867400"/>
            <a:ext cx="8610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i="1">
                <a:solidFill>
                  <a:schemeClr val="accent2"/>
                </a:solidFill>
                <a:latin typeface="Lucida Sans" pitchFamily="34" charset="0"/>
                <a:cs typeface="Times New Roman" pitchFamily="18" charset="0"/>
              </a:defRPr>
            </a:lvl1pPr>
            <a:lvl2pPr marL="742950" indent="-285750" eaLnBrk="0" hangingPunct="0">
              <a:defRPr sz="2400" i="1">
                <a:solidFill>
                  <a:schemeClr val="accent2"/>
                </a:solidFill>
                <a:latin typeface="Lucida Sans" pitchFamily="34" charset="0"/>
                <a:cs typeface="Times New Roman" pitchFamily="18" charset="0"/>
              </a:defRPr>
            </a:lvl2pPr>
            <a:lvl3pPr marL="1143000" indent="-228600" eaLnBrk="0" hangingPunct="0">
              <a:defRPr sz="2400" i="1">
                <a:solidFill>
                  <a:schemeClr val="accent2"/>
                </a:solidFill>
                <a:latin typeface="Lucida Sans" pitchFamily="34" charset="0"/>
                <a:cs typeface="Times New Roman" pitchFamily="18" charset="0"/>
              </a:defRPr>
            </a:lvl3pPr>
            <a:lvl4pPr marL="1600200" indent="-228600" eaLnBrk="0" hangingPunct="0">
              <a:defRPr sz="2400" i="1">
                <a:solidFill>
                  <a:schemeClr val="accent2"/>
                </a:solidFill>
                <a:latin typeface="Lucida Sans" pitchFamily="34" charset="0"/>
                <a:cs typeface="Times New Roman" pitchFamily="18" charset="0"/>
              </a:defRPr>
            </a:lvl4pPr>
            <a:lvl5pPr marL="2057400" indent="-228600" eaLnBrk="0" hangingPunct="0">
              <a:defRPr sz="2400" i="1">
                <a:solidFill>
                  <a:schemeClr val="accent2"/>
                </a:solidFill>
                <a:latin typeface="Lucida Sans" pitchFamily="34" charset="0"/>
                <a:cs typeface="Times New Roman" pitchFamily="18" charset="0"/>
              </a:defRPr>
            </a:lvl5pPr>
            <a:lvl6pPr marL="25146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29718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290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8862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algn="ctr" eaLnBrk="1" hangingPunct="1">
              <a:spcBef>
                <a:spcPct val="50000"/>
              </a:spcBef>
            </a:pPr>
            <a:r>
              <a:rPr lang="en-US" altLang="en-US" sz="4000" i="0">
                <a:solidFill>
                  <a:schemeClr val="tx2"/>
                </a:solidFill>
                <a:latin typeface="Berlin Sans FB" pitchFamily="34" charset="0"/>
              </a:rPr>
              <a:t>Grant</a:t>
            </a:r>
            <a:r>
              <a:rPr lang="en-US" altLang="en-US" sz="2800" i="0">
                <a:solidFill>
                  <a:srgbClr val="339933"/>
                </a:solidFill>
                <a:latin typeface="Berlin Sans FB" pitchFamily="34" charset="0"/>
              </a:rPr>
              <a:t>$</a:t>
            </a:r>
            <a:r>
              <a:rPr lang="en-US" altLang="en-US" sz="2800" i="0">
                <a:solidFill>
                  <a:schemeClr val="tx1"/>
                </a:solidFill>
                <a:latin typeface="Berlin Sans FB" pitchFamily="34" charset="0"/>
              </a:rPr>
              <a:t>, </a:t>
            </a:r>
            <a:r>
              <a:rPr lang="en-US" altLang="en-US" sz="4400" i="0">
                <a:solidFill>
                  <a:srgbClr val="339933"/>
                </a:solidFill>
                <a:latin typeface="Berlin Sans FB" pitchFamily="34" charset="0"/>
              </a:rPr>
              <a:t>$</a:t>
            </a:r>
            <a:r>
              <a:rPr lang="en-US" altLang="en-US" sz="4400" i="0">
                <a:solidFill>
                  <a:schemeClr val="tx1"/>
                </a:solidFill>
                <a:latin typeface="Berlin Sans FB" pitchFamily="34" charset="0"/>
              </a:rPr>
              <a:t>cholar</a:t>
            </a:r>
            <a:r>
              <a:rPr lang="en-US" altLang="en-US" sz="2800" i="0">
                <a:solidFill>
                  <a:srgbClr val="339933"/>
                </a:solidFill>
                <a:latin typeface="Berlin Sans FB" pitchFamily="34" charset="0"/>
              </a:rPr>
              <a:t>$</a:t>
            </a:r>
            <a:r>
              <a:rPr lang="en-US" altLang="en-US" sz="4400" i="0">
                <a:solidFill>
                  <a:schemeClr val="tx1"/>
                </a:solidFill>
                <a:latin typeface="Berlin Sans FB" pitchFamily="34" charset="0"/>
              </a:rPr>
              <a:t>hip</a:t>
            </a:r>
            <a:r>
              <a:rPr lang="en-US" altLang="en-US" sz="2800" i="0">
                <a:solidFill>
                  <a:srgbClr val="339933"/>
                </a:solidFill>
                <a:latin typeface="Berlin Sans FB" pitchFamily="34" charset="0"/>
              </a:rPr>
              <a:t>$ </a:t>
            </a:r>
            <a:r>
              <a:rPr lang="en-US" altLang="en-US" sz="4000" i="0">
                <a:solidFill>
                  <a:schemeClr val="tx1"/>
                </a:solidFill>
                <a:latin typeface="Berlin Sans FB" pitchFamily="34" charset="0"/>
              </a:rPr>
              <a:t>and more…</a:t>
            </a:r>
          </a:p>
        </p:txBody>
      </p:sp>
    </p:spTree>
    <p:extLst>
      <p:ext uri="{BB962C8B-B14F-4D97-AF65-F5344CB8AC3E}">
        <p14:creationId xmlns:p14="http://schemas.microsoft.com/office/powerpoint/2010/main" val="2816836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88392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557211" y="2514600"/>
            <a:ext cx="2286000" cy="2031325"/>
          </a:xfrm>
          <a:prstGeom prst="rect">
            <a:avLst/>
          </a:prstGeom>
          <a:noFill/>
        </p:spPr>
        <p:txBody>
          <a:bodyPr wrap="square" rtlCol="0">
            <a:spAutoFit/>
          </a:bodyPr>
          <a:lstStyle/>
          <a:p>
            <a:r>
              <a:rPr lang="en-US" dirty="0" smtClean="0"/>
              <a:t>If you’ve taken classes for PCC credit include that info in College History. See Ms. Seeborg for a list of PCC classes and credits</a:t>
            </a:r>
            <a:endParaRPr lang="en-US" dirty="0"/>
          </a:p>
        </p:txBody>
      </p:sp>
    </p:spTree>
    <p:extLst>
      <p:ext uri="{BB962C8B-B14F-4D97-AF65-F5344CB8AC3E}">
        <p14:creationId xmlns:p14="http://schemas.microsoft.com/office/powerpoint/2010/main" val="1882045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56" t="6751" r="10448"/>
          <a:stretch/>
        </p:blipFill>
        <p:spPr bwMode="auto">
          <a:xfrm>
            <a:off x="0" y="2133600"/>
            <a:ext cx="8678780" cy="1962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V="1">
            <a:off x="2590800" y="4267200"/>
            <a:ext cx="1748590" cy="1676400"/>
          </a:xfrm>
          <a:prstGeom prst="straightConnector1">
            <a:avLst/>
          </a:prstGeom>
          <a:ln>
            <a:tailEnd type="arrow"/>
          </a:ln>
          <a:scene3d>
            <a:camera prst="isometricOffAxis1Right"/>
            <a:lightRig rig="threePt" dir="t"/>
          </a:scene3d>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6379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85240" cy="5725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4551380" y="2057400"/>
            <a:ext cx="990600"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 name="TextBox 1"/>
          <p:cNvSpPr txBox="1"/>
          <p:nvPr/>
        </p:nvSpPr>
        <p:spPr>
          <a:xfrm>
            <a:off x="5791200" y="1371600"/>
            <a:ext cx="3200400" cy="1200329"/>
          </a:xfrm>
          <a:prstGeom prst="rect">
            <a:avLst/>
          </a:prstGeom>
          <a:noFill/>
        </p:spPr>
        <p:txBody>
          <a:bodyPr wrap="square" rtlCol="0">
            <a:spAutoFit/>
          </a:bodyPr>
          <a:lstStyle/>
          <a:p>
            <a:r>
              <a:rPr lang="en-US" dirty="0" smtClean="0"/>
              <a:t>If you know your parents and grandparents do not belong to any organizations, you may want to unclick this box</a:t>
            </a:r>
            <a:endParaRPr lang="en-US" dirty="0"/>
          </a:p>
        </p:txBody>
      </p:sp>
    </p:spTree>
    <p:extLst>
      <p:ext uri="{BB962C8B-B14F-4D97-AF65-F5344CB8AC3E}">
        <p14:creationId xmlns:p14="http://schemas.microsoft.com/office/powerpoint/2010/main" val="2040069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61722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2476500"/>
            <a:ext cx="869632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4381500"/>
            <a:ext cx="879157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19800" y="533400"/>
            <a:ext cx="2900363" cy="2031325"/>
          </a:xfrm>
          <a:prstGeom prst="rect">
            <a:avLst/>
          </a:prstGeom>
          <a:noFill/>
        </p:spPr>
        <p:txBody>
          <a:bodyPr wrap="square" rtlCol="0">
            <a:spAutoFit/>
          </a:bodyPr>
          <a:lstStyle/>
          <a:p>
            <a:pPr algn="ctr"/>
            <a:r>
              <a:rPr lang="en-US" b="1" dirty="0" smtClean="0"/>
              <a:t>Examples of scholarships.</a:t>
            </a:r>
          </a:p>
          <a:p>
            <a:r>
              <a:rPr lang="en-US" dirty="0" smtClean="0"/>
              <a:t>Green means FAFSA is required. Orange means they are specific to an organization. Some require additional documents such as an essay. </a:t>
            </a:r>
            <a:endParaRPr lang="en-US" dirty="0"/>
          </a:p>
        </p:txBody>
      </p:sp>
    </p:spTree>
    <p:extLst>
      <p:ext uri="{BB962C8B-B14F-4D97-AF65-F5344CB8AC3E}">
        <p14:creationId xmlns:p14="http://schemas.microsoft.com/office/powerpoint/2010/main" val="4177510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762000" y="62484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i="1">
                <a:solidFill>
                  <a:schemeClr val="accent2"/>
                </a:solidFill>
                <a:latin typeface="Lucida Sans" pitchFamily="34" charset="0"/>
                <a:cs typeface="Times New Roman" pitchFamily="18" charset="0"/>
              </a:defRPr>
            </a:lvl1pPr>
            <a:lvl2pPr marL="742950" indent="-285750" eaLnBrk="0" hangingPunct="0">
              <a:defRPr sz="2400" i="1">
                <a:solidFill>
                  <a:schemeClr val="accent2"/>
                </a:solidFill>
                <a:latin typeface="Lucida Sans" pitchFamily="34" charset="0"/>
                <a:cs typeface="Times New Roman" pitchFamily="18" charset="0"/>
              </a:defRPr>
            </a:lvl2pPr>
            <a:lvl3pPr marL="1143000" indent="-228600" eaLnBrk="0" hangingPunct="0">
              <a:defRPr sz="2400" i="1">
                <a:solidFill>
                  <a:schemeClr val="accent2"/>
                </a:solidFill>
                <a:latin typeface="Lucida Sans" pitchFamily="34" charset="0"/>
                <a:cs typeface="Times New Roman" pitchFamily="18" charset="0"/>
              </a:defRPr>
            </a:lvl3pPr>
            <a:lvl4pPr marL="1600200" indent="-228600" eaLnBrk="0" hangingPunct="0">
              <a:defRPr sz="2400" i="1">
                <a:solidFill>
                  <a:schemeClr val="accent2"/>
                </a:solidFill>
                <a:latin typeface="Lucida Sans" pitchFamily="34" charset="0"/>
                <a:cs typeface="Times New Roman" pitchFamily="18" charset="0"/>
              </a:defRPr>
            </a:lvl4pPr>
            <a:lvl5pPr marL="2057400" indent="-228600" eaLnBrk="0" hangingPunct="0">
              <a:defRPr sz="2400" i="1">
                <a:solidFill>
                  <a:schemeClr val="accent2"/>
                </a:solidFill>
                <a:latin typeface="Lucida Sans" pitchFamily="34" charset="0"/>
                <a:cs typeface="Times New Roman" pitchFamily="18" charset="0"/>
              </a:defRPr>
            </a:lvl5pPr>
            <a:lvl6pPr marL="25146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29718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290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8862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spcBef>
                <a:spcPct val="50000"/>
              </a:spcBef>
            </a:pPr>
            <a:r>
              <a:rPr lang="en-US" altLang="en-US" b="1">
                <a:solidFill>
                  <a:srgbClr val="336699"/>
                </a:solidFill>
                <a:latin typeface="Times New Roman" pitchFamily="18" charset="0"/>
              </a:rPr>
              <a:t>Templates online at www.GetCollegeFunds/eapp.html</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4800"/>
            <a:ext cx="8890000" cy="548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3138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p:spPr>
        <p:txBody>
          <a:bodyPr/>
          <a:lstStyle>
            <a:lvl1pPr eaLnBrk="0" hangingPunct="0">
              <a:defRPr sz="2400" i="1">
                <a:solidFill>
                  <a:schemeClr val="accent2"/>
                </a:solidFill>
                <a:latin typeface="Lucida Sans" pitchFamily="34" charset="0"/>
                <a:cs typeface="Times New Roman" pitchFamily="18" charset="0"/>
              </a:defRPr>
            </a:lvl1pPr>
            <a:lvl2pPr marL="742950" indent="-285750" eaLnBrk="0" hangingPunct="0">
              <a:defRPr sz="2400" i="1">
                <a:solidFill>
                  <a:schemeClr val="accent2"/>
                </a:solidFill>
                <a:latin typeface="Lucida Sans" pitchFamily="34" charset="0"/>
                <a:cs typeface="Times New Roman" pitchFamily="18" charset="0"/>
              </a:defRPr>
            </a:lvl2pPr>
            <a:lvl3pPr marL="1143000" indent="-228600" eaLnBrk="0" hangingPunct="0">
              <a:defRPr sz="2400" i="1">
                <a:solidFill>
                  <a:schemeClr val="accent2"/>
                </a:solidFill>
                <a:latin typeface="Lucida Sans" pitchFamily="34" charset="0"/>
                <a:cs typeface="Times New Roman" pitchFamily="18" charset="0"/>
              </a:defRPr>
            </a:lvl3pPr>
            <a:lvl4pPr marL="1600200" indent="-228600" eaLnBrk="0" hangingPunct="0">
              <a:defRPr sz="2400" i="1">
                <a:solidFill>
                  <a:schemeClr val="accent2"/>
                </a:solidFill>
                <a:latin typeface="Lucida Sans" pitchFamily="34" charset="0"/>
                <a:cs typeface="Times New Roman" pitchFamily="18" charset="0"/>
              </a:defRPr>
            </a:lvl4pPr>
            <a:lvl5pPr marL="2057400" indent="-228600" eaLnBrk="0" hangingPunct="0">
              <a:defRPr sz="2400" i="1">
                <a:solidFill>
                  <a:schemeClr val="accent2"/>
                </a:solidFill>
                <a:latin typeface="Lucida Sans" pitchFamily="34" charset="0"/>
                <a:cs typeface="Times New Roman" pitchFamily="18" charset="0"/>
              </a:defRPr>
            </a:lvl5pPr>
            <a:lvl6pPr marL="25146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29718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290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8862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4B783441-9390-43D8-85E9-0927F64B7D24}" type="slidenum">
              <a:rPr lang="en-US" altLang="en-US" sz="1400" i="0">
                <a:solidFill>
                  <a:schemeClr val="tx1"/>
                </a:solidFill>
              </a:rPr>
              <a:pPr eaLnBrk="1" hangingPunct="1"/>
              <a:t>15</a:t>
            </a:fld>
            <a:endParaRPr lang="en-US" altLang="en-US" sz="1400" i="0">
              <a:solidFill>
                <a:schemeClr val="tx1"/>
              </a:solidFill>
            </a:endParaRPr>
          </a:p>
        </p:txBody>
      </p:sp>
      <p:sp>
        <p:nvSpPr>
          <p:cNvPr id="15363" name="Text Box 2050"/>
          <p:cNvSpPr txBox="1">
            <a:spLocks noChangeArrowheads="1"/>
          </p:cNvSpPr>
          <p:nvPr/>
        </p:nvSpPr>
        <p:spPr bwMode="auto">
          <a:xfrm>
            <a:off x="1447800" y="609600"/>
            <a:ext cx="685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i="1">
                <a:solidFill>
                  <a:schemeClr val="accent2"/>
                </a:solidFill>
                <a:latin typeface="Lucida Sans" pitchFamily="34" charset="0"/>
                <a:cs typeface="Times New Roman" pitchFamily="18" charset="0"/>
              </a:defRPr>
            </a:lvl1pPr>
            <a:lvl2pPr marL="742950" indent="-285750" eaLnBrk="0" hangingPunct="0">
              <a:defRPr sz="2400" i="1">
                <a:solidFill>
                  <a:schemeClr val="accent2"/>
                </a:solidFill>
                <a:latin typeface="Lucida Sans" pitchFamily="34" charset="0"/>
                <a:cs typeface="Times New Roman" pitchFamily="18" charset="0"/>
              </a:defRPr>
            </a:lvl2pPr>
            <a:lvl3pPr marL="1143000" indent="-228600" eaLnBrk="0" hangingPunct="0">
              <a:defRPr sz="2400" i="1">
                <a:solidFill>
                  <a:schemeClr val="accent2"/>
                </a:solidFill>
                <a:latin typeface="Lucida Sans" pitchFamily="34" charset="0"/>
                <a:cs typeface="Times New Roman" pitchFamily="18" charset="0"/>
              </a:defRPr>
            </a:lvl3pPr>
            <a:lvl4pPr marL="1600200" indent="-228600" eaLnBrk="0" hangingPunct="0">
              <a:defRPr sz="2400" i="1">
                <a:solidFill>
                  <a:schemeClr val="accent2"/>
                </a:solidFill>
                <a:latin typeface="Lucida Sans" pitchFamily="34" charset="0"/>
                <a:cs typeface="Times New Roman" pitchFamily="18" charset="0"/>
              </a:defRPr>
            </a:lvl4pPr>
            <a:lvl5pPr marL="2057400" indent="-228600" eaLnBrk="0" hangingPunct="0">
              <a:defRPr sz="2400" i="1">
                <a:solidFill>
                  <a:schemeClr val="accent2"/>
                </a:solidFill>
                <a:latin typeface="Lucida Sans" pitchFamily="34" charset="0"/>
                <a:cs typeface="Times New Roman" pitchFamily="18" charset="0"/>
              </a:defRPr>
            </a:lvl5pPr>
            <a:lvl6pPr marL="25146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29718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290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8862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spcBef>
                <a:spcPct val="50000"/>
              </a:spcBef>
            </a:pPr>
            <a:r>
              <a:rPr lang="en-US" altLang="en-US" sz="3600" i="0">
                <a:solidFill>
                  <a:schemeClr val="tx1"/>
                </a:solidFill>
              </a:rPr>
              <a:t>OSAC Short Essay Questions</a:t>
            </a:r>
          </a:p>
        </p:txBody>
      </p:sp>
      <p:sp>
        <p:nvSpPr>
          <p:cNvPr id="15364" name="Text Box 2051"/>
          <p:cNvSpPr txBox="1">
            <a:spLocks noChangeArrowheads="1"/>
          </p:cNvSpPr>
          <p:nvPr/>
        </p:nvSpPr>
        <p:spPr bwMode="auto">
          <a:xfrm>
            <a:off x="533400" y="1676400"/>
            <a:ext cx="7924800" cy="432426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i="1">
                <a:solidFill>
                  <a:schemeClr val="accent2"/>
                </a:solidFill>
                <a:latin typeface="Lucida Sans" pitchFamily="34" charset="0"/>
                <a:cs typeface="Times New Roman" pitchFamily="18" charset="0"/>
              </a:defRPr>
            </a:lvl1pPr>
            <a:lvl2pPr marL="914400" indent="-457200" eaLnBrk="0" hangingPunct="0">
              <a:defRPr sz="2400" i="1">
                <a:solidFill>
                  <a:schemeClr val="accent2"/>
                </a:solidFill>
                <a:latin typeface="Lucida Sans" pitchFamily="34" charset="0"/>
                <a:cs typeface="Times New Roman" pitchFamily="18" charset="0"/>
              </a:defRPr>
            </a:lvl2pPr>
            <a:lvl3pPr marL="1371600" indent="-457200" eaLnBrk="0" hangingPunct="0">
              <a:defRPr sz="2400" i="1">
                <a:solidFill>
                  <a:schemeClr val="accent2"/>
                </a:solidFill>
                <a:latin typeface="Lucida Sans" pitchFamily="34" charset="0"/>
                <a:cs typeface="Times New Roman" pitchFamily="18" charset="0"/>
              </a:defRPr>
            </a:lvl3pPr>
            <a:lvl4pPr marL="1828800" indent="-457200" eaLnBrk="0" hangingPunct="0">
              <a:defRPr sz="2400" i="1">
                <a:solidFill>
                  <a:schemeClr val="accent2"/>
                </a:solidFill>
                <a:latin typeface="Lucida Sans" pitchFamily="34" charset="0"/>
                <a:cs typeface="Times New Roman" pitchFamily="18" charset="0"/>
              </a:defRPr>
            </a:lvl4pPr>
            <a:lvl5pPr marL="2286000" indent="-457200" eaLnBrk="0" hangingPunct="0">
              <a:defRPr sz="2400" i="1">
                <a:solidFill>
                  <a:schemeClr val="accent2"/>
                </a:solidFill>
                <a:latin typeface="Lucida Sans" pitchFamily="34" charset="0"/>
                <a:cs typeface="Times New Roman" pitchFamily="18" charset="0"/>
              </a:defRPr>
            </a:lvl5pPr>
            <a:lvl6pPr marL="2743200" indent="-4572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200400" indent="-4572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657600" indent="-4572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4114800" indent="-4572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lnSpc>
                <a:spcPct val="110000"/>
              </a:lnSpc>
              <a:spcBef>
                <a:spcPct val="50000"/>
              </a:spcBef>
              <a:buFontTx/>
              <a:buAutoNum type="arabicPeriod"/>
            </a:pPr>
            <a:r>
              <a:rPr lang="en-US" altLang="en-US" sz="2200" i="0" dirty="0">
                <a:solidFill>
                  <a:schemeClr val="tx1"/>
                </a:solidFill>
              </a:rPr>
              <a:t>Explain your career aspirations and your educational plan to meet these goals</a:t>
            </a:r>
            <a:r>
              <a:rPr lang="en-US" altLang="en-US" sz="2200" i="0" dirty="0" smtClean="0">
                <a:solidFill>
                  <a:schemeClr val="tx1"/>
                </a:solidFill>
              </a:rPr>
              <a:t>.</a:t>
            </a:r>
            <a:r>
              <a:rPr lang="en-US" altLang="en-US" sz="2200" i="0" dirty="0">
                <a:solidFill>
                  <a:schemeClr val="tx1"/>
                </a:solidFill>
              </a:rPr>
              <a:t> </a:t>
            </a:r>
            <a:r>
              <a:rPr lang="en-US" altLang="en-US" sz="2200" i="0" dirty="0" smtClean="0">
                <a:solidFill>
                  <a:schemeClr val="tx1"/>
                </a:solidFill>
              </a:rPr>
              <a:t>Be specific.</a:t>
            </a:r>
          </a:p>
          <a:p>
            <a:pPr eaLnBrk="1" hangingPunct="1">
              <a:lnSpc>
                <a:spcPct val="110000"/>
              </a:lnSpc>
              <a:spcBef>
                <a:spcPct val="50000"/>
              </a:spcBef>
              <a:buFontTx/>
              <a:buAutoNum type="arabicPeriod"/>
            </a:pPr>
            <a:r>
              <a:rPr lang="en-US" altLang="en-US" sz="2200" i="0" dirty="0" smtClean="0">
                <a:solidFill>
                  <a:schemeClr val="tx1"/>
                </a:solidFill>
              </a:rPr>
              <a:t>Explain </a:t>
            </a:r>
            <a:r>
              <a:rPr lang="en-US" altLang="en-US" sz="2200" i="0" dirty="0">
                <a:solidFill>
                  <a:schemeClr val="tx1"/>
                </a:solidFill>
              </a:rPr>
              <a:t>how you have helped your family or made your community a better place to live.  Please provide specific examples.</a:t>
            </a:r>
          </a:p>
          <a:p>
            <a:pPr eaLnBrk="1" hangingPunct="1">
              <a:lnSpc>
                <a:spcPct val="110000"/>
              </a:lnSpc>
              <a:spcBef>
                <a:spcPct val="50000"/>
              </a:spcBef>
              <a:buFontTx/>
              <a:buAutoNum type="arabicPeriod"/>
            </a:pPr>
            <a:r>
              <a:rPr lang="en-US" altLang="en-US" sz="2200" i="0" dirty="0">
                <a:solidFill>
                  <a:schemeClr val="tx1"/>
                </a:solidFill>
              </a:rPr>
              <a:t>Describe a personal accomplishment and the strengths and skills you used to achieve it</a:t>
            </a:r>
            <a:r>
              <a:rPr lang="en-US" altLang="en-US" sz="2200" i="0" dirty="0" smtClean="0">
                <a:solidFill>
                  <a:schemeClr val="tx1"/>
                </a:solidFill>
              </a:rPr>
              <a:t>.</a:t>
            </a:r>
            <a:endParaRPr lang="en-US" altLang="en-US" sz="2200" i="0" dirty="0">
              <a:solidFill>
                <a:schemeClr val="tx1"/>
              </a:solidFill>
            </a:endParaRPr>
          </a:p>
          <a:p>
            <a:pPr eaLnBrk="1" hangingPunct="1">
              <a:lnSpc>
                <a:spcPct val="110000"/>
              </a:lnSpc>
              <a:spcBef>
                <a:spcPct val="50000"/>
              </a:spcBef>
              <a:buFontTx/>
              <a:buAutoNum type="arabicPeriod"/>
            </a:pPr>
            <a:r>
              <a:rPr lang="en-US" altLang="en-US" sz="2200" i="0" dirty="0" smtClean="0">
                <a:solidFill>
                  <a:schemeClr val="tx1"/>
                </a:solidFill>
              </a:rPr>
              <a:t>Describe a significant change or experience that has occurred in your life. How did you respond and what did you learn about yourself?</a:t>
            </a:r>
            <a:endParaRPr lang="en-US" altLang="en-US" sz="2200" i="0" dirty="0">
              <a:solidFill>
                <a:schemeClr val="tx1"/>
              </a:solidFill>
            </a:endParaRPr>
          </a:p>
        </p:txBody>
      </p:sp>
      <p:pic>
        <p:nvPicPr>
          <p:cNvPr id="15365" name="Picture 2052" descr="j02393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6264275"/>
            <a:ext cx="6096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388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eaLnBrk="0" hangingPunct="0">
              <a:defRPr sz="2400" i="1">
                <a:solidFill>
                  <a:schemeClr val="accent2"/>
                </a:solidFill>
                <a:latin typeface="Lucida Sans" pitchFamily="34" charset="0"/>
                <a:cs typeface="Times New Roman" pitchFamily="18" charset="0"/>
              </a:defRPr>
            </a:lvl1pPr>
            <a:lvl2pPr marL="742950" indent="-285750" eaLnBrk="0" hangingPunct="0">
              <a:defRPr sz="2400" i="1">
                <a:solidFill>
                  <a:schemeClr val="accent2"/>
                </a:solidFill>
                <a:latin typeface="Lucida Sans" pitchFamily="34" charset="0"/>
                <a:cs typeface="Times New Roman" pitchFamily="18" charset="0"/>
              </a:defRPr>
            </a:lvl2pPr>
            <a:lvl3pPr marL="1143000" indent="-228600" eaLnBrk="0" hangingPunct="0">
              <a:defRPr sz="2400" i="1">
                <a:solidFill>
                  <a:schemeClr val="accent2"/>
                </a:solidFill>
                <a:latin typeface="Lucida Sans" pitchFamily="34" charset="0"/>
                <a:cs typeface="Times New Roman" pitchFamily="18" charset="0"/>
              </a:defRPr>
            </a:lvl3pPr>
            <a:lvl4pPr marL="1600200" indent="-228600" eaLnBrk="0" hangingPunct="0">
              <a:defRPr sz="2400" i="1">
                <a:solidFill>
                  <a:schemeClr val="accent2"/>
                </a:solidFill>
                <a:latin typeface="Lucida Sans" pitchFamily="34" charset="0"/>
                <a:cs typeface="Times New Roman" pitchFamily="18" charset="0"/>
              </a:defRPr>
            </a:lvl4pPr>
            <a:lvl5pPr marL="2057400" indent="-228600" eaLnBrk="0" hangingPunct="0">
              <a:defRPr sz="2400" i="1">
                <a:solidFill>
                  <a:schemeClr val="accent2"/>
                </a:solidFill>
                <a:latin typeface="Lucida Sans" pitchFamily="34" charset="0"/>
                <a:cs typeface="Times New Roman" pitchFamily="18" charset="0"/>
              </a:defRPr>
            </a:lvl5pPr>
            <a:lvl6pPr marL="25146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29718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290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8862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C7A5763C-7D22-4A78-8CB8-2EA285DF096F}" type="slidenum">
              <a:rPr lang="en-US" altLang="en-US" sz="1400" i="0">
                <a:solidFill>
                  <a:schemeClr val="tx1"/>
                </a:solidFill>
              </a:rPr>
              <a:pPr eaLnBrk="1" hangingPunct="1"/>
              <a:t>16</a:t>
            </a:fld>
            <a:endParaRPr lang="en-US" altLang="en-US" sz="1400" i="0">
              <a:solidFill>
                <a:schemeClr val="tx1"/>
              </a:solidFill>
            </a:endParaRPr>
          </a:p>
        </p:txBody>
      </p:sp>
      <p:sp>
        <p:nvSpPr>
          <p:cNvPr id="17411" name="Rectangle 2"/>
          <p:cNvSpPr>
            <a:spLocks noGrp="1" noChangeArrowheads="1"/>
          </p:cNvSpPr>
          <p:nvPr>
            <p:ph type="title"/>
          </p:nvPr>
        </p:nvSpPr>
        <p:spPr>
          <a:xfrm>
            <a:off x="0" y="381000"/>
            <a:ext cx="8991600" cy="914400"/>
          </a:xfrm>
        </p:spPr>
        <p:txBody>
          <a:bodyPr/>
          <a:lstStyle/>
          <a:p>
            <a:pPr eaLnBrk="1" hangingPunct="1"/>
            <a:r>
              <a:rPr lang="en-US" altLang="en-US" sz="4000" smtClean="0">
                <a:solidFill>
                  <a:schemeClr val="tx1"/>
                </a:solidFill>
              </a:rPr>
              <a:t>Transcripts</a:t>
            </a:r>
          </a:p>
        </p:txBody>
      </p:sp>
      <p:sp>
        <p:nvSpPr>
          <p:cNvPr id="17412" name="Rectangle 3"/>
          <p:cNvSpPr>
            <a:spLocks noGrp="1" noChangeArrowheads="1"/>
          </p:cNvSpPr>
          <p:nvPr>
            <p:ph type="body" idx="1"/>
          </p:nvPr>
        </p:nvSpPr>
        <p:spPr>
          <a:xfrm>
            <a:off x="533400" y="1752600"/>
            <a:ext cx="8305800" cy="4572000"/>
          </a:xfrm>
        </p:spPr>
        <p:txBody>
          <a:bodyPr>
            <a:normAutofit lnSpcReduction="10000"/>
          </a:bodyPr>
          <a:lstStyle/>
          <a:p>
            <a:pPr eaLnBrk="1" hangingPunct="1">
              <a:lnSpc>
                <a:spcPct val="90000"/>
              </a:lnSpc>
              <a:spcBef>
                <a:spcPct val="0"/>
              </a:spcBef>
              <a:spcAft>
                <a:spcPct val="40000"/>
              </a:spcAft>
              <a:buSzPct val="65000"/>
              <a:buFontTx/>
              <a:buNone/>
            </a:pPr>
            <a:r>
              <a:rPr lang="en-US" altLang="en-US" sz="2400" dirty="0" smtClean="0"/>
              <a:t>Follow the directions!</a:t>
            </a:r>
          </a:p>
          <a:p>
            <a:pPr eaLnBrk="1" hangingPunct="1">
              <a:lnSpc>
                <a:spcPct val="90000"/>
              </a:lnSpc>
              <a:spcBef>
                <a:spcPct val="0"/>
              </a:spcBef>
              <a:spcAft>
                <a:spcPct val="40000"/>
              </a:spcAft>
              <a:buSzPct val="65000"/>
              <a:buFontTx/>
              <a:buNone/>
            </a:pPr>
            <a:endParaRPr lang="en-US" altLang="en-US" sz="2400" dirty="0" smtClean="0"/>
          </a:p>
          <a:p>
            <a:pPr eaLnBrk="1" hangingPunct="1">
              <a:lnSpc>
                <a:spcPct val="90000"/>
              </a:lnSpc>
              <a:spcBef>
                <a:spcPct val="0"/>
              </a:spcBef>
              <a:spcAft>
                <a:spcPct val="20000"/>
              </a:spcAft>
              <a:buSzPct val="65000"/>
              <a:buFontTx/>
              <a:buNone/>
            </a:pPr>
            <a:r>
              <a:rPr lang="en-US" altLang="en-US" sz="2400" dirty="0" smtClean="0"/>
              <a:t>OSAC application requires</a:t>
            </a:r>
          </a:p>
          <a:p>
            <a:pPr lvl="1" eaLnBrk="1" hangingPunct="1">
              <a:lnSpc>
                <a:spcPct val="120000"/>
              </a:lnSpc>
              <a:spcBef>
                <a:spcPct val="0"/>
              </a:spcBef>
              <a:spcAft>
                <a:spcPct val="20000"/>
              </a:spcAft>
              <a:buSzPct val="65000"/>
              <a:buFontTx/>
              <a:buChar char="–"/>
            </a:pPr>
            <a:r>
              <a:rPr lang="en-US" altLang="en-US" sz="2400" dirty="0" smtClean="0"/>
              <a:t>Send in </a:t>
            </a:r>
            <a:r>
              <a:rPr lang="en-US" altLang="en-US" sz="2400" dirty="0" smtClean="0"/>
              <a:t>transcript with 1</a:t>
            </a:r>
            <a:r>
              <a:rPr lang="en-US" altLang="en-US" sz="2400" baseline="30000" dirty="0" smtClean="0"/>
              <a:t>st</a:t>
            </a:r>
            <a:r>
              <a:rPr lang="en-US" altLang="en-US" sz="2400" dirty="0" smtClean="0"/>
              <a:t> semester grades</a:t>
            </a:r>
            <a:endParaRPr lang="en-US" altLang="en-US" sz="2400" dirty="0" smtClean="0"/>
          </a:p>
          <a:p>
            <a:pPr marL="457200" lvl="1" indent="0" eaLnBrk="1" hangingPunct="1">
              <a:lnSpc>
                <a:spcPct val="120000"/>
              </a:lnSpc>
              <a:spcBef>
                <a:spcPct val="0"/>
              </a:spcBef>
              <a:spcAft>
                <a:spcPct val="20000"/>
              </a:spcAft>
              <a:buSzPct val="65000"/>
              <a:buNone/>
            </a:pPr>
            <a:endParaRPr lang="en-US" altLang="en-US" sz="2400" dirty="0" smtClean="0"/>
          </a:p>
          <a:p>
            <a:pPr lvl="1" eaLnBrk="1" hangingPunct="1">
              <a:lnSpc>
                <a:spcPct val="120000"/>
              </a:lnSpc>
              <a:spcBef>
                <a:spcPct val="0"/>
              </a:spcBef>
              <a:spcAft>
                <a:spcPct val="20000"/>
              </a:spcAft>
              <a:buSzPct val="65000"/>
              <a:buFontTx/>
              <a:buChar char="–"/>
            </a:pPr>
            <a:r>
              <a:rPr lang="en-US" altLang="en-US" sz="2400" dirty="0" smtClean="0"/>
              <a:t>Available beginning of February</a:t>
            </a:r>
            <a:endParaRPr lang="en-US" altLang="en-US" sz="2000" dirty="0" smtClean="0"/>
          </a:p>
          <a:p>
            <a:pPr lvl="1" eaLnBrk="1" hangingPunct="1">
              <a:lnSpc>
                <a:spcPct val="90000"/>
              </a:lnSpc>
              <a:buClr>
                <a:schemeClr val="tx2"/>
              </a:buClr>
              <a:buSzPct val="90000"/>
              <a:buFont typeface="Wingdings" pitchFamily="2" charset="2"/>
              <a:buNone/>
            </a:pPr>
            <a:r>
              <a:rPr lang="en-US" altLang="en-US" sz="2400" b="1" i="1" dirty="0" smtClean="0">
                <a:solidFill>
                  <a:srgbClr val="336699"/>
                </a:solidFill>
                <a:latin typeface="Times New Roman" pitchFamily="18" charset="0"/>
              </a:rPr>
              <a:t>  </a:t>
            </a:r>
          </a:p>
          <a:p>
            <a:pPr lvl="1" eaLnBrk="1" hangingPunct="1">
              <a:lnSpc>
                <a:spcPct val="90000"/>
              </a:lnSpc>
              <a:buClr>
                <a:schemeClr val="tx2"/>
              </a:buClr>
              <a:buSzPct val="90000"/>
              <a:buFont typeface="Wingdings" pitchFamily="2" charset="2"/>
              <a:buNone/>
            </a:pPr>
            <a:endParaRPr lang="en-US" altLang="en-US" sz="2400" b="1" i="1" dirty="0">
              <a:solidFill>
                <a:srgbClr val="336699"/>
              </a:solidFill>
              <a:latin typeface="Times New Roman" pitchFamily="18" charset="0"/>
            </a:endParaRPr>
          </a:p>
          <a:p>
            <a:pPr lvl="1" eaLnBrk="1" hangingPunct="1">
              <a:lnSpc>
                <a:spcPct val="90000"/>
              </a:lnSpc>
              <a:buClr>
                <a:schemeClr val="tx2"/>
              </a:buClr>
              <a:buSzPct val="90000"/>
              <a:buFont typeface="Wingdings" pitchFamily="2" charset="2"/>
              <a:buNone/>
            </a:pPr>
            <a:r>
              <a:rPr lang="en-US" altLang="en-US" sz="2400" b="1" i="1" dirty="0" smtClean="0">
                <a:solidFill>
                  <a:srgbClr val="336699"/>
                </a:solidFill>
                <a:latin typeface="Times New Roman" pitchFamily="18" charset="0"/>
              </a:rPr>
              <a:t>A missing or incomplete transcript is the No. 1 reason        </a:t>
            </a:r>
          </a:p>
          <a:p>
            <a:pPr lvl="1" eaLnBrk="1" hangingPunct="1">
              <a:lnSpc>
                <a:spcPct val="90000"/>
              </a:lnSpc>
              <a:buClr>
                <a:schemeClr val="tx2"/>
              </a:buClr>
              <a:buSzPct val="90000"/>
              <a:buFont typeface="Wingdings" pitchFamily="2" charset="2"/>
              <a:buNone/>
            </a:pPr>
            <a:r>
              <a:rPr lang="en-US" altLang="en-US" sz="2400" b="1" i="1" dirty="0" smtClean="0">
                <a:solidFill>
                  <a:srgbClr val="336699"/>
                </a:solidFill>
                <a:latin typeface="Times New Roman" pitchFamily="18" charset="0"/>
              </a:rPr>
              <a:t>                 for a rejected OSAC application</a:t>
            </a:r>
          </a:p>
        </p:txBody>
      </p:sp>
      <p:pic>
        <p:nvPicPr>
          <p:cNvPr id="9218" name="Picture 2" descr="C:\Users\seeborgs\AppData\Local\Microsoft\Windows\Temporary Internet Files\Content.IE5\Z0XNODET\MC90015092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85800"/>
            <a:ext cx="2286000" cy="258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6984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lvl1pPr eaLnBrk="0" hangingPunct="0">
              <a:defRPr sz="2400" i="1">
                <a:solidFill>
                  <a:schemeClr val="accent2"/>
                </a:solidFill>
                <a:latin typeface="Lucida Sans" pitchFamily="34" charset="0"/>
                <a:cs typeface="Times New Roman" pitchFamily="18" charset="0"/>
              </a:defRPr>
            </a:lvl1pPr>
            <a:lvl2pPr marL="742950" indent="-285750" eaLnBrk="0" hangingPunct="0">
              <a:defRPr sz="2400" i="1">
                <a:solidFill>
                  <a:schemeClr val="accent2"/>
                </a:solidFill>
                <a:latin typeface="Lucida Sans" pitchFamily="34" charset="0"/>
                <a:cs typeface="Times New Roman" pitchFamily="18" charset="0"/>
              </a:defRPr>
            </a:lvl2pPr>
            <a:lvl3pPr marL="1143000" indent="-228600" eaLnBrk="0" hangingPunct="0">
              <a:defRPr sz="2400" i="1">
                <a:solidFill>
                  <a:schemeClr val="accent2"/>
                </a:solidFill>
                <a:latin typeface="Lucida Sans" pitchFamily="34" charset="0"/>
                <a:cs typeface="Times New Roman" pitchFamily="18" charset="0"/>
              </a:defRPr>
            </a:lvl3pPr>
            <a:lvl4pPr marL="1600200" indent="-228600" eaLnBrk="0" hangingPunct="0">
              <a:defRPr sz="2400" i="1">
                <a:solidFill>
                  <a:schemeClr val="accent2"/>
                </a:solidFill>
                <a:latin typeface="Lucida Sans" pitchFamily="34" charset="0"/>
                <a:cs typeface="Times New Roman" pitchFamily="18" charset="0"/>
              </a:defRPr>
            </a:lvl4pPr>
            <a:lvl5pPr marL="2057400" indent="-228600" eaLnBrk="0" hangingPunct="0">
              <a:defRPr sz="2400" i="1">
                <a:solidFill>
                  <a:schemeClr val="accent2"/>
                </a:solidFill>
                <a:latin typeface="Lucida Sans" pitchFamily="34" charset="0"/>
                <a:cs typeface="Times New Roman" pitchFamily="18" charset="0"/>
              </a:defRPr>
            </a:lvl5pPr>
            <a:lvl6pPr marL="25146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29718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290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8862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69E7CEAF-7AE9-49D7-A76D-D8C5AE6B1C20}" type="slidenum">
              <a:rPr lang="en-US" altLang="en-US" sz="1400" i="0">
                <a:solidFill>
                  <a:schemeClr val="tx1"/>
                </a:solidFill>
              </a:rPr>
              <a:pPr eaLnBrk="1" hangingPunct="1"/>
              <a:t>17</a:t>
            </a:fld>
            <a:endParaRPr lang="en-US" altLang="en-US" sz="1400" i="0">
              <a:solidFill>
                <a:schemeClr val="tx1"/>
              </a:solidFill>
            </a:endParaRPr>
          </a:p>
        </p:txBody>
      </p:sp>
      <p:sp>
        <p:nvSpPr>
          <p:cNvPr id="19459" name="Rectangle 2"/>
          <p:cNvSpPr>
            <a:spLocks noGrp="1" noChangeArrowheads="1"/>
          </p:cNvSpPr>
          <p:nvPr>
            <p:ph type="title"/>
          </p:nvPr>
        </p:nvSpPr>
        <p:spPr>
          <a:xfrm>
            <a:off x="685800" y="533400"/>
            <a:ext cx="7620000" cy="1143000"/>
          </a:xfrm>
        </p:spPr>
        <p:txBody>
          <a:bodyPr/>
          <a:lstStyle/>
          <a:p>
            <a:pPr eaLnBrk="1" hangingPunct="1"/>
            <a:r>
              <a:rPr lang="en-US" altLang="en-US" dirty="0"/>
              <a:t>T</a:t>
            </a:r>
            <a:r>
              <a:rPr lang="en-US" altLang="en-US" dirty="0" smtClean="0">
                <a:solidFill>
                  <a:schemeClr val="tx1"/>
                </a:solidFill>
              </a:rPr>
              <a:t>ips to remember!</a:t>
            </a:r>
          </a:p>
        </p:txBody>
      </p:sp>
      <p:sp>
        <p:nvSpPr>
          <p:cNvPr id="19460" name="Rectangle 3"/>
          <p:cNvSpPr>
            <a:spLocks noGrp="1" noChangeArrowheads="1"/>
          </p:cNvSpPr>
          <p:nvPr>
            <p:ph type="body" idx="1"/>
          </p:nvPr>
        </p:nvSpPr>
        <p:spPr>
          <a:xfrm>
            <a:off x="609600" y="1905000"/>
            <a:ext cx="8077200" cy="3733800"/>
          </a:xfrm>
        </p:spPr>
        <p:txBody>
          <a:bodyPr/>
          <a:lstStyle/>
          <a:p>
            <a:pPr eaLnBrk="1" hangingPunct="1">
              <a:spcBef>
                <a:spcPct val="0"/>
              </a:spcBef>
              <a:spcAft>
                <a:spcPct val="40000"/>
              </a:spcAft>
              <a:buSzPct val="65000"/>
            </a:pPr>
            <a:r>
              <a:rPr lang="en-US" altLang="en-US" sz="2600" dirty="0" smtClean="0"/>
              <a:t>Follow the instructions and be on time</a:t>
            </a:r>
          </a:p>
          <a:p>
            <a:pPr eaLnBrk="1" hangingPunct="1">
              <a:spcBef>
                <a:spcPct val="0"/>
              </a:spcBef>
              <a:spcAft>
                <a:spcPct val="40000"/>
              </a:spcAft>
              <a:buSzPct val="65000"/>
            </a:pPr>
            <a:r>
              <a:rPr lang="en-US" altLang="en-US" sz="2600" dirty="0" smtClean="0"/>
              <a:t>Spell check &amp; proofread</a:t>
            </a:r>
          </a:p>
          <a:p>
            <a:pPr eaLnBrk="1" hangingPunct="1">
              <a:spcBef>
                <a:spcPct val="0"/>
              </a:spcBef>
              <a:spcAft>
                <a:spcPct val="40000"/>
              </a:spcAft>
              <a:buSzPct val="65000"/>
            </a:pPr>
            <a:r>
              <a:rPr lang="en-US" altLang="en-US" sz="2600" dirty="0" smtClean="0"/>
              <a:t>Keep a copy of everything you submit</a:t>
            </a:r>
          </a:p>
          <a:p>
            <a:pPr eaLnBrk="1" hangingPunct="1">
              <a:spcBef>
                <a:spcPct val="0"/>
              </a:spcBef>
              <a:spcAft>
                <a:spcPct val="40000"/>
              </a:spcAft>
              <a:buSzPct val="65000"/>
            </a:pPr>
            <a:r>
              <a:rPr lang="en-US" altLang="en-US" sz="2600" dirty="0" smtClean="0"/>
              <a:t>Attach all required documents</a:t>
            </a:r>
          </a:p>
          <a:p>
            <a:pPr eaLnBrk="1" hangingPunct="1">
              <a:spcBef>
                <a:spcPct val="0"/>
              </a:spcBef>
              <a:spcAft>
                <a:spcPct val="40000"/>
              </a:spcAft>
              <a:buSzPct val="65000"/>
            </a:pPr>
            <a:r>
              <a:rPr lang="en-US" altLang="en-US" sz="2600" dirty="0" smtClean="0"/>
              <a:t>Order the correct transcript</a:t>
            </a:r>
          </a:p>
          <a:p>
            <a:pPr eaLnBrk="1" hangingPunct="1">
              <a:spcBef>
                <a:spcPct val="0"/>
              </a:spcBef>
              <a:spcAft>
                <a:spcPct val="40000"/>
              </a:spcAft>
              <a:buSzPct val="65000"/>
            </a:pPr>
            <a:r>
              <a:rPr lang="en-US" altLang="en-US" sz="2600" dirty="0" smtClean="0"/>
              <a:t>Reflect your best work</a:t>
            </a:r>
          </a:p>
          <a:p>
            <a:pPr eaLnBrk="1" hangingPunct="1"/>
            <a:endParaRPr lang="en-US" altLang="en-US" sz="2600" dirty="0" smtClean="0"/>
          </a:p>
        </p:txBody>
      </p:sp>
      <p:pic>
        <p:nvPicPr>
          <p:cNvPr id="8194" name="Picture 2" descr="C:\Users\seeborgs\AppData\Local\Microsoft\Windows\Temporary Internet Files\Content.IE5\Z0XNODET\MC90044203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962400"/>
            <a:ext cx="185737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983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Remind-staying in touch with opportunities</a:t>
            </a:r>
          </a:p>
          <a:p>
            <a:r>
              <a:rPr lang="en-US" dirty="0" smtClean="0"/>
              <a:t>Super Important Dates</a:t>
            </a:r>
          </a:p>
          <a:p>
            <a:r>
              <a:rPr lang="en-US" dirty="0" smtClean="0"/>
              <a:t>FAFSA Overview</a:t>
            </a:r>
          </a:p>
          <a:p>
            <a:r>
              <a:rPr lang="en-US" dirty="0" smtClean="0"/>
              <a:t>OSAC Overview</a:t>
            </a:r>
            <a:endParaRPr lang="en-US" dirty="0"/>
          </a:p>
        </p:txBody>
      </p:sp>
      <p:pic>
        <p:nvPicPr>
          <p:cNvPr id="2050" name="Picture 2" descr="C:\Users\seeborgs\AppData\Local\Microsoft\Windows\Temporary Internet Files\Content.IE5\CUAU8BE1\MP90043065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205691"/>
            <a:ext cx="3786410" cy="3233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655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1600"/>
            <a:ext cx="9220682" cy="4361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5486400"/>
            <a:ext cx="8534400" cy="1015663"/>
          </a:xfrm>
          <a:prstGeom prst="rect">
            <a:avLst/>
          </a:prstGeom>
          <a:noFill/>
        </p:spPr>
        <p:txBody>
          <a:bodyPr wrap="square" rtlCol="0">
            <a:spAutoFit/>
          </a:bodyPr>
          <a:lstStyle/>
          <a:p>
            <a:r>
              <a:rPr lang="en-US" sz="2000" b="1" dirty="0" smtClean="0"/>
              <a:t>By registering for this program you will receive periodic test messages from Ms. Seeborg regarding upcoming events and opportunities as well as scholarships. </a:t>
            </a:r>
            <a:endParaRPr lang="en-US" sz="2000" b="1" dirty="0"/>
          </a:p>
        </p:txBody>
      </p:sp>
    </p:spTree>
    <p:extLst>
      <p:ext uri="{BB962C8B-B14F-4D97-AF65-F5344CB8AC3E}">
        <p14:creationId xmlns:p14="http://schemas.microsoft.com/office/powerpoint/2010/main" val="138217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 Important Dates!</a:t>
            </a:r>
            <a:endParaRPr lang="en-US" dirty="0"/>
          </a:p>
        </p:txBody>
      </p:sp>
      <p:sp>
        <p:nvSpPr>
          <p:cNvPr id="3" name="Content Placeholder 2"/>
          <p:cNvSpPr>
            <a:spLocks noGrp="1"/>
          </p:cNvSpPr>
          <p:nvPr>
            <p:ph idx="1"/>
          </p:nvPr>
        </p:nvSpPr>
        <p:spPr/>
        <p:txBody>
          <a:bodyPr/>
          <a:lstStyle/>
          <a:p>
            <a:r>
              <a:rPr lang="en-US" dirty="0" smtClean="0"/>
              <a:t>December 16</a:t>
            </a:r>
            <a:r>
              <a:rPr lang="en-US" baseline="30000" dirty="0" smtClean="0"/>
              <a:t>th</a:t>
            </a:r>
            <a:r>
              <a:rPr lang="en-US" dirty="0" smtClean="0"/>
              <a:t> </a:t>
            </a:r>
          </a:p>
          <a:p>
            <a:pPr lvl="1"/>
            <a:r>
              <a:rPr lang="en-US" dirty="0" smtClean="0"/>
              <a:t>After school-OSAC </a:t>
            </a:r>
            <a:r>
              <a:rPr lang="en-US" dirty="0"/>
              <a:t>w</a:t>
            </a:r>
            <a:r>
              <a:rPr lang="en-US" dirty="0" smtClean="0"/>
              <a:t>ork session</a:t>
            </a:r>
          </a:p>
          <a:p>
            <a:pPr lvl="1"/>
            <a:r>
              <a:rPr lang="en-US" b="1" dirty="0" smtClean="0"/>
              <a:t>6pm-Financial Aid Night-Glencoe Library</a:t>
            </a:r>
          </a:p>
          <a:p>
            <a:r>
              <a:rPr lang="en-US" dirty="0" smtClean="0"/>
              <a:t>January 1-FAFSA opens-www.fafsa.gov</a:t>
            </a:r>
          </a:p>
          <a:p>
            <a:r>
              <a:rPr lang="en-US" dirty="0" smtClean="0"/>
              <a:t>January 7-FAFSA help at GHS</a:t>
            </a:r>
          </a:p>
          <a:p>
            <a:r>
              <a:rPr lang="en-US" dirty="0" smtClean="0"/>
              <a:t>February 17-OSAC due</a:t>
            </a:r>
          </a:p>
          <a:p>
            <a:r>
              <a:rPr lang="en-US" dirty="0" smtClean="0"/>
              <a:t>ASAP-Senior Project completion</a:t>
            </a:r>
          </a:p>
          <a:p>
            <a:endParaRPr lang="en-US" dirty="0" smtClean="0"/>
          </a:p>
          <a:p>
            <a:endParaRPr lang="en-US" dirty="0"/>
          </a:p>
        </p:txBody>
      </p:sp>
      <p:pic>
        <p:nvPicPr>
          <p:cNvPr id="4099" name="Picture 3" descr="C:\Users\seeborgs\AppData\Local\Microsoft\Windows\Temporary Internet Files\Content.IE5\W0T6208J\MC90015675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7745" y="3962400"/>
            <a:ext cx="2956255" cy="224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632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FAFSA</a:t>
            </a:r>
            <a:endParaRPr lang="en-US" dirty="0"/>
          </a:p>
        </p:txBody>
      </p:sp>
      <p:sp>
        <p:nvSpPr>
          <p:cNvPr id="3" name="Content Placeholder 2"/>
          <p:cNvSpPr>
            <a:spLocks noGrp="1"/>
          </p:cNvSpPr>
          <p:nvPr>
            <p:ph idx="1"/>
          </p:nvPr>
        </p:nvSpPr>
        <p:spPr/>
        <p:txBody>
          <a:bodyPr>
            <a:normAutofit/>
          </a:bodyPr>
          <a:lstStyle/>
          <a:p>
            <a:r>
              <a:rPr lang="en-US" dirty="0" smtClean="0"/>
              <a:t>Filling out the FAFSA video from </a:t>
            </a:r>
            <a:r>
              <a:rPr lang="en-US" dirty="0">
                <a:hlinkClick r:id="rId2"/>
              </a:rPr>
              <a:t>http://</a:t>
            </a:r>
            <a:r>
              <a:rPr lang="en-US" dirty="0" smtClean="0">
                <a:hlinkClick r:id="rId2"/>
              </a:rPr>
              <a:t>youtu.be/c-23SMf5DyQ</a:t>
            </a:r>
            <a:endParaRPr lang="en-US" dirty="0" smtClean="0"/>
          </a:p>
          <a:p>
            <a:r>
              <a:rPr lang="en-US" dirty="0" smtClean="0"/>
              <a:t>Take note of…</a:t>
            </a:r>
          </a:p>
          <a:p>
            <a:pPr lvl="1"/>
            <a:r>
              <a:rPr lang="en-US" dirty="0" smtClean="0"/>
              <a:t>Website: www.fafsa.gov</a:t>
            </a:r>
          </a:p>
          <a:p>
            <a:pPr lvl="1"/>
            <a:r>
              <a:rPr lang="en-US" dirty="0" smtClean="0"/>
              <a:t>Documents needed to fill out the FAFSA</a:t>
            </a:r>
          </a:p>
          <a:p>
            <a:pPr lvl="1"/>
            <a:r>
              <a:rPr lang="en-US" dirty="0" smtClean="0"/>
              <a:t>What do you need to do before filling out the FAFSA?</a:t>
            </a:r>
          </a:p>
          <a:p>
            <a:pPr lvl="2"/>
            <a:r>
              <a:rPr lang="en-US" dirty="0" smtClean="0"/>
              <a:t>Apply for a PIN: www.pin.ed.gov</a:t>
            </a:r>
          </a:p>
          <a:p>
            <a:pPr lvl="1"/>
            <a:endParaRPr lang="en-US" dirty="0"/>
          </a:p>
          <a:p>
            <a:endParaRPr lang="en-US" dirty="0"/>
          </a:p>
        </p:txBody>
      </p:sp>
    </p:spTree>
    <p:extLst>
      <p:ext uri="{BB962C8B-B14F-4D97-AF65-F5344CB8AC3E}">
        <p14:creationId xmlns:p14="http://schemas.microsoft.com/office/powerpoint/2010/main" val="74457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8"/>
          <p:cNvSpPr txBox="1">
            <a:spLocks noChangeArrowheads="1"/>
          </p:cNvSpPr>
          <p:nvPr/>
        </p:nvSpPr>
        <p:spPr bwMode="auto">
          <a:xfrm>
            <a:off x="1066800" y="38100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i="1">
                <a:solidFill>
                  <a:schemeClr val="accent2"/>
                </a:solidFill>
                <a:latin typeface="Lucida Sans" pitchFamily="34" charset="0"/>
                <a:cs typeface="Times New Roman" pitchFamily="18" charset="0"/>
              </a:defRPr>
            </a:lvl1pPr>
            <a:lvl2pPr marL="742950" indent="-285750" eaLnBrk="0" hangingPunct="0">
              <a:defRPr sz="2400" i="1">
                <a:solidFill>
                  <a:schemeClr val="accent2"/>
                </a:solidFill>
                <a:latin typeface="Lucida Sans" pitchFamily="34" charset="0"/>
                <a:cs typeface="Times New Roman" pitchFamily="18" charset="0"/>
              </a:defRPr>
            </a:lvl2pPr>
            <a:lvl3pPr marL="1143000" indent="-228600" eaLnBrk="0" hangingPunct="0">
              <a:defRPr sz="2400" i="1">
                <a:solidFill>
                  <a:schemeClr val="accent2"/>
                </a:solidFill>
                <a:latin typeface="Lucida Sans" pitchFamily="34" charset="0"/>
                <a:cs typeface="Times New Roman" pitchFamily="18" charset="0"/>
              </a:defRPr>
            </a:lvl3pPr>
            <a:lvl4pPr marL="1600200" indent="-228600" eaLnBrk="0" hangingPunct="0">
              <a:defRPr sz="2400" i="1">
                <a:solidFill>
                  <a:schemeClr val="accent2"/>
                </a:solidFill>
                <a:latin typeface="Lucida Sans" pitchFamily="34" charset="0"/>
                <a:cs typeface="Times New Roman" pitchFamily="18" charset="0"/>
              </a:defRPr>
            </a:lvl4pPr>
            <a:lvl5pPr marL="2057400" indent="-228600" eaLnBrk="0" hangingPunct="0">
              <a:defRPr sz="2400" i="1">
                <a:solidFill>
                  <a:schemeClr val="accent2"/>
                </a:solidFill>
                <a:latin typeface="Lucida Sans" pitchFamily="34" charset="0"/>
                <a:cs typeface="Times New Roman" pitchFamily="18" charset="0"/>
              </a:defRPr>
            </a:lvl5pPr>
            <a:lvl6pPr marL="25146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29718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290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8862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spcBef>
                <a:spcPct val="50000"/>
              </a:spcBef>
            </a:pPr>
            <a:endParaRPr lang="en-US" altLang="en-US" i="0">
              <a:solidFill>
                <a:schemeClr val="tx1"/>
              </a:solidFill>
            </a:endParaRPr>
          </a:p>
        </p:txBody>
      </p:sp>
      <p:sp>
        <p:nvSpPr>
          <p:cNvPr id="7173" name="Text Box 9"/>
          <p:cNvSpPr txBox="1">
            <a:spLocks noChangeArrowheads="1"/>
          </p:cNvSpPr>
          <p:nvPr/>
        </p:nvSpPr>
        <p:spPr bwMode="auto">
          <a:xfrm>
            <a:off x="811159" y="228600"/>
            <a:ext cx="7620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i="1">
                <a:solidFill>
                  <a:schemeClr val="accent2"/>
                </a:solidFill>
                <a:latin typeface="Lucida Sans" pitchFamily="34" charset="0"/>
                <a:cs typeface="Times New Roman" pitchFamily="18" charset="0"/>
              </a:defRPr>
            </a:lvl1pPr>
            <a:lvl2pPr marL="742950" indent="-285750" eaLnBrk="0" hangingPunct="0">
              <a:defRPr sz="2400" i="1">
                <a:solidFill>
                  <a:schemeClr val="accent2"/>
                </a:solidFill>
                <a:latin typeface="Lucida Sans" pitchFamily="34" charset="0"/>
                <a:cs typeface="Times New Roman" pitchFamily="18" charset="0"/>
              </a:defRPr>
            </a:lvl2pPr>
            <a:lvl3pPr marL="1143000" indent="-228600" eaLnBrk="0" hangingPunct="0">
              <a:defRPr sz="2400" i="1">
                <a:solidFill>
                  <a:schemeClr val="accent2"/>
                </a:solidFill>
                <a:latin typeface="Lucida Sans" pitchFamily="34" charset="0"/>
                <a:cs typeface="Times New Roman" pitchFamily="18" charset="0"/>
              </a:defRPr>
            </a:lvl3pPr>
            <a:lvl4pPr marL="1600200" indent="-228600" eaLnBrk="0" hangingPunct="0">
              <a:defRPr sz="2400" i="1">
                <a:solidFill>
                  <a:schemeClr val="accent2"/>
                </a:solidFill>
                <a:latin typeface="Lucida Sans" pitchFamily="34" charset="0"/>
                <a:cs typeface="Times New Roman" pitchFamily="18" charset="0"/>
              </a:defRPr>
            </a:lvl4pPr>
            <a:lvl5pPr marL="2057400" indent="-228600" eaLnBrk="0" hangingPunct="0">
              <a:defRPr sz="2400" i="1">
                <a:solidFill>
                  <a:schemeClr val="accent2"/>
                </a:solidFill>
                <a:latin typeface="Lucida Sans" pitchFamily="34" charset="0"/>
                <a:cs typeface="Times New Roman" pitchFamily="18" charset="0"/>
              </a:defRPr>
            </a:lvl5pPr>
            <a:lvl6pPr marL="25146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29718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290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8862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algn="ctr" eaLnBrk="1" hangingPunct="1"/>
            <a:r>
              <a:rPr lang="en-US" altLang="en-US" sz="4400" i="0" dirty="0">
                <a:solidFill>
                  <a:schemeClr val="tx1"/>
                </a:solidFill>
              </a:rPr>
              <a:t>OSAC Scholarship </a:t>
            </a:r>
            <a:r>
              <a:rPr lang="en-US" altLang="en-US" sz="4400" i="0" dirty="0" smtClean="0">
                <a:solidFill>
                  <a:schemeClr val="tx1"/>
                </a:solidFill>
              </a:rPr>
              <a:t>Program</a:t>
            </a:r>
          </a:p>
          <a:p>
            <a:pPr algn="ctr" eaLnBrk="1" hangingPunct="1"/>
            <a:r>
              <a:rPr lang="en-US" altLang="en-US" sz="4400" i="0" dirty="0" smtClean="0">
                <a:solidFill>
                  <a:schemeClr val="tx1"/>
                </a:solidFill>
              </a:rPr>
              <a:t>www.getcollegefunds.org</a:t>
            </a:r>
            <a:endParaRPr lang="en-US" altLang="en-US" sz="4400" i="0" dirty="0">
              <a:solidFill>
                <a:schemeClr val="tx1"/>
              </a:solidFill>
            </a:endParaRPr>
          </a:p>
        </p:txBody>
      </p:sp>
      <p:sp>
        <p:nvSpPr>
          <p:cNvPr id="7174" name="Line 10"/>
          <p:cNvSpPr>
            <a:spLocks noChangeShapeType="1"/>
          </p:cNvSpPr>
          <p:nvPr/>
        </p:nvSpPr>
        <p:spPr bwMode="auto">
          <a:xfrm>
            <a:off x="2971800" y="4800600"/>
            <a:ext cx="1143000" cy="0"/>
          </a:xfrm>
          <a:prstGeom prst="line">
            <a:avLst/>
          </a:prstGeom>
          <a:noFill/>
          <a:ln w="539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19" y="1752600"/>
            <a:ext cx="9045681" cy="523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flipV="1">
            <a:off x="8001000" y="5334000"/>
            <a:ext cx="8382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03261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eaLnBrk="0" hangingPunct="0">
              <a:defRPr sz="2400" i="1">
                <a:solidFill>
                  <a:schemeClr val="accent2"/>
                </a:solidFill>
                <a:latin typeface="Lucida Sans" pitchFamily="34" charset="0"/>
                <a:cs typeface="Times New Roman" pitchFamily="18" charset="0"/>
              </a:defRPr>
            </a:lvl1pPr>
            <a:lvl2pPr marL="742950" indent="-285750" eaLnBrk="0" hangingPunct="0">
              <a:defRPr sz="2400" i="1">
                <a:solidFill>
                  <a:schemeClr val="accent2"/>
                </a:solidFill>
                <a:latin typeface="Lucida Sans" pitchFamily="34" charset="0"/>
                <a:cs typeface="Times New Roman" pitchFamily="18" charset="0"/>
              </a:defRPr>
            </a:lvl2pPr>
            <a:lvl3pPr marL="1143000" indent="-228600" eaLnBrk="0" hangingPunct="0">
              <a:defRPr sz="2400" i="1">
                <a:solidFill>
                  <a:schemeClr val="accent2"/>
                </a:solidFill>
                <a:latin typeface="Lucida Sans" pitchFamily="34" charset="0"/>
                <a:cs typeface="Times New Roman" pitchFamily="18" charset="0"/>
              </a:defRPr>
            </a:lvl3pPr>
            <a:lvl4pPr marL="1600200" indent="-228600" eaLnBrk="0" hangingPunct="0">
              <a:defRPr sz="2400" i="1">
                <a:solidFill>
                  <a:schemeClr val="accent2"/>
                </a:solidFill>
                <a:latin typeface="Lucida Sans" pitchFamily="34" charset="0"/>
                <a:cs typeface="Times New Roman" pitchFamily="18" charset="0"/>
              </a:defRPr>
            </a:lvl4pPr>
            <a:lvl5pPr marL="2057400" indent="-228600" eaLnBrk="0" hangingPunct="0">
              <a:defRPr sz="2400" i="1">
                <a:solidFill>
                  <a:schemeClr val="accent2"/>
                </a:solidFill>
                <a:latin typeface="Lucida Sans" pitchFamily="34" charset="0"/>
                <a:cs typeface="Times New Roman" pitchFamily="18" charset="0"/>
              </a:defRPr>
            </a:lvl5pPr>
            <a:lvl6pPr marL="25146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29718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290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8862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4EC7BBDA-2CB6-4788-A744-CA9167118A17}" type="slidenum">
              <a:rPr lang="en-US" altLang="en-US" sz="1400" i="0">
                <a:solidFill>
                  <a:schemeClr val="tx1"/>
                </a:solidFill>
              </a:rPr>
              <a:pPr eaLnBrk="1" hangingPunct="1"/>
              <a:t>7</a:t>
            </a:fld>
            <a:endParaRPr lang="en-US" altLang="en-US" sz="1400" i="0">
              <a:solidFill>
                <a:schemeClr val="tx1"/>
              </a:solidFill>
            </a:endParaRPr>
          </a:p>
        </p:txBody>
      </p:sp>
      <p:sp>
        <p:nvSpPr>
          <p:cNvPr id="8195" name="Rectangle 2"/>
          <p:cNvSpPr>
            <a:spLocks noGrp="1" noChangeArrowheads="1"/>
          </p:cNvSpPr>
          <p:nvPr>
            <p:ph type="title"/>
          </p:nvPr>
        </p:nvSpPr>
        <p:spPr>
          <a:xfrm>
            <a:off x="685800" y="609600"/>
            <a:ext cx="8305800" cy="1143000"/>
          </a:xfrm>
        </p:spPr>
        <p:txBody>
          <a:bodyPr/>
          <a:lstStyle/>
          <a:p>
            <a:pPr eaLnBrk="1" hangingPunct="1"/>
            <a:r>
              <a:rPr lang="en-US" altLang="en-US" sz="3800" smtClean="0"/>
              <a:t>OSAC Scholarship Deadlines</a:t>
            </a:r>
          </a:p>
        </p:txBody>
      </p:sp>
      <p:sp>
        <p:nvSpPr>
          <p:cNvPr id="8196" name="Rectangle 3"/>
          <p:cNvSpPr>
            <a:spLocks noGrp="1" noChangeArrowheads="1"/>
          </p:cNvSpPr>
          <p:nvPr>
            <p:ph type="body" idx="1"/>
          </p:nvPr>
        </p:nvSpPr>
        <p:spPr>
          <a:xfrm>
            <a:off x="762000" y="1600200"/>
            <a:ext cx="7772400" cy="4114800"/>
          </a:xfrm>
        </p:spPr>
        <p:txBody>
          <a:bodyPr>
            <a:normAutofit/>
          </a:bodyPr>
          <a:lstStyle/>
          <a:p>
            <a:pPr algn="ctr" eaLnBrk="1" hangingPunct="1">
              <a:buFont typeface="Wingdings" pitchFamily="2" charset="2"/>
              <a:buNone/>
            </a:pPr>
            <a:r>
              <a:rPr lang="en-US" altLang="en-US" sz="3600" b="1" i="1" u="sng" dirty="0" smtClean="0">
                <a:solidFill>
                  <a:srgbClr val="336699"/>
                </a:solidFill>
              </a:rPr>
              <a:t>February 17</a:t>
            </a:r>
          </a:p>
          <a:p>
            <a:pPr eaLnBrk="1" hangingPunct="1">
              <a:spcBef>
                <a:spcPct val="60000"/>
              </a:spcBef>
              <a:buFont typeface="Wingdings" pitchFamily="2" charset="2"/>
              <a:buNone/>
            </a:pPr>
            <a:r>
              <a:rPr lang="en-US" altLang="en-US" sz="2400" dirty="0" smtClean="0"/>
              <a:t>Priority Deadline for Early Bird Scholarship</a:t>
            </a:r>
          </a:p>
          <a:p>
            <a:pPr lvl="1"/>
            <a:r>
              <a:rPr lang="en-US" altLang="en-US" sz="2000" dirty="0" smtClean="0"/>
              <a:t>Automatically entered into a drawing for $500 by lottery</a:t>
            </a:r>
          </a:p>
          <a:p>
            <a:pPr eaLnBrk="1" hangingPunct="1">
              <a:buFont typeface="Wingdings" pitchFamily="2" charset="2"/>
              <a:buNone/>
            </a:pPr>
            <a:endParaRPr lang="en-US" altLang="en-US" sz="1000" dirty="0" smtClean="0"/>
          </a:p>
          <a:p>
            <a:pPr algn="ctr" eaLnBrk="1" hangingPunct="1">
              <a:buFont typeface="Wingdings" pitchFamily="2" charset="2"/>
              <a:buNone/>
            </a:pPr>
            <a:r>
              <a:rPr lang="en-US" altLang="en-US" sz="2800" b="1" i="1" u="sng" dirty="0" smtClean="0">
                <a:solidFill>
                  <a:srgbClr val="336699"/>
                </a:solidFill>
              </a:rPr>
              <a:t>March 1</a:t>
            </a:r>
          </a:p>
          <a:p>
            <a:pPr algn="ctr" eaLnBrk="1" hangingPunct="1">
              <a:buFont typeface="Wingdings" pitchFamily="2" charset="2"/>
              <a:buNone/>
            </a:pPr>
            <a:r>
              <a:rPr lang="en-US" altLang="en-US" sz="2800" dirty="0" smtClean="0"/>
              <a:t>  Absolute Deadline</a:t>
            </a:r>
          </a:p>
          <a:p>
            <a:pPr algn="ctr" eaLnBrk="1" hangingPunct="1">
              <a:buFont typeface="Wingdings" pitchFamily="2" charset="2"/>
              <a:buNone/>
            </a:pPr>
            <a:r>
              <a:rPr lang="en-US" altLang="en-US" sz="5000" dirty="0" smtClean="0"/>
              <a:t>www.getcollegefunds.org</a:t>
            </a:r>
          </a:p>
        </p:txBody>
      </p:sp>
      <p:sp>
        <p:nvSpPr>
          <p:cNvPr id="8197" name="Rectangle 4"/>
          <p:cNvSpPr>
            <a:spLocks noChangeArrowheads="1"/>
          </p:cNvSpPr>
          <p:nvPr/>
        </p:nvSpPr>
        <p:spPr bwMode="auto">
          <a:xfrm>
            <a:off x="379413" y="6059632"/>
            <a:ext cx="87645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i="1">
                <a:solidFill>
                  <a:schemeClr val="accent2"/>
                </a:solidFill>
                <a:latin typeface="Lucida Sans" pitchFamily="34" charset="0"/>
                <a:cs typeface="Times New Roman" pitchFamily="18" charset="0"/>
              </a:defRPr>
            </a:lvl1pPr>
            <a:lvl2pPr marL="742950" indent="-285750" eaLnBrk="0" hangingPunct="0">
              <a:defRPr sz="2400" i="1">
                <a:solidFill>
                  <a:schemeClr val="accent2"/>
                </a:solidFill>
                <a:latin typeface="Lucida Sans" pitchFamily="34" charset="0"/>
                <a:cs typeface="Times New Roman" pitchFamily="18" charset="0"/>
              </a:defRPr>
            </a:lvl2pPr>
            <a:lvl3pPr marL="1143000" indent="-228600" eaLnBrk="0" hangingPunct="0">
              <a:defRPr sz="2400" i="1">
                <a:solidFill>
                  <a:schemeClr val="accent2"/>
                </a:solidFill>
                <a:latin typeface="Lucida Sans" pitchFamily="34" charset="0"/>
                <a:cs typeface="Times New Roman" pitchFamily="18" charset="0"/>
              </a:defRPr>
            </a:lvl3pPr>
            <a:lvl4pPr marL="1600200" indent="-228600" eaLnBrk="0" hangingPunct="0">
              <a:defRPr sz="2400" i="1">
                <a:solidFill>
                  <a:schemeClr val="accent2"/>
                </a:solidFill>
                <a:latin typeface="Lucida Sans" pitchFamily="34" charset="0"/>
                <a:cs typeface="Times New Roman" pitchFamily="18" charset="0"/>
              </a:defRPr>
            </a:lvl4pPr>
            <a:lvl5pPr marL="2057400" indent="-228600" eaLnBrk="0" hangingPunct="0">
              <a:defRPr sz="2400" i="1">
                <a:solidFill>
                  <a:schemeClr val="accent2"/>
                </a:solidFill>
                <a:latin typeface="Lucida Sans" pitchFamily="34" charset="0"/>
                <a:cs typeface="Times New Roman" pitchFamily="18" charset="0"/>
              </a:defRPr>
            </a:lvl5pPr>
            <a:lvl6pPr marL="25146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29718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290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8862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algn="ctr" eaLnBrk="1" hangingPunct="1">
              <a:lnSpc>
                <a:spcPct val="90000"/>
              </a:lnSpc>
              <a:spcBef>
                <a:spcPct val="20000"/>
              </a:spcBef>
              <a:buFont typeface="Wingdings" pitchFamily="2" charset="2"/>
              <a:buNone/>
            </a:pPr>
            <a:r>
              <a:rPr lang="en-US" altLang="en-US" sz="2800" b="1" dirty="0">
                <a:solidFill>
                  <a:srgbClr val="336699"/>
                </a:solidFill>
              </a:rPr>
              <a:t>Your application must be complete to compete</a:t>
            </a:r>
            <a:r>
              <a:rPr lang="en-US" altLang="en-US" sz="2800" dirty="0">
                <a:solidFill>
                  <a:srgbClr val="336699"/>
                </a:solidFill>
              </a:rPr>
              <a:t>!</a:t>
            </a:r>
          </a:p>
        </p:txBody>
      </p:sp>
      <p:pic>
        <p:nvPicPr>
          <p:cNvPr id="8198" name="Picture 5" descr="dancing grad so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733800"/>
            <a:ext cx="914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6" descr="dancing grad so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657600"/>
            <a:ext cx="914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570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the OSAC</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Create application login</a:t>
            </a:r>
          </a:p>
          <a:p>
            <a:pPr marL="514350" indent="-514350">
              <a:buFont typeface="+mj-lt"/>
              <a:buAutoNum type="arabicPeriod"/>
            </a:pPr>
            <a:r>
              <a:rPr lang="en-US" dirty="0" smtClean="0"/>
              <a:t>Identifying Information</a:t>
            </a:r>
          </a:p>
          <a:p>
            <a:pPr marL="914400" lvl="1" indent="-514350">
              <a:buFont typeface="+mj-lt"/>
              <a:buAutoNum type="arabicPeriod"/>
            </a:pPr>
            <a:r>
              <a:rPr lang="en-US" dirty="0" smtClean="0"/>
              <a:t>High school info, contact info, background info, residency </a:t>
            </a:r>
          </a:p>
          <a:p>
            <a:pPr marL="514350" indent="-514350">
              <a:buFont typeface="+mj-lt"/>
              <a:buAutoNum type="arabicPeriod"/>
            </a:pPr>
            <a:r>
              <a:rPr lang="en-US" dirty="0" smtClean="0"/>
              <a:t>Identify Scholarships</a:t>
            </a:r>
          </a:p>
          <a:p>
            <a:pPr marL="514350" indent="-514350">
              <a:buFont typeface="+mj-lt"/>
              <a:buAutoNum type="arabicPeriod"/>
            </a:pPr>
            <a:r>
              <a:rPr lang="en-US" dirty="0" smtClean="0"/>
              <a:t>Activities Chart</a:t>
            </a:r>
          </a:p>
          <a:p>
            <a:pPr marL="514350" indent="-514350">
              <a:buFont typeface="+mj-lt"/>
              <a:buAutoNum type="arabicPeriod"/>
            </a:pPr>
            <a:r>
              <a:rPr lang="en-US" dirty="0" smtClean="0"/>
              <a:t>Personal Statement</a:t>
            </a:r>
          </a:p>
          <a:p>
            <a:pPr marL="514350" indent="-514350">
              <a:buFont typeface="+mj-lt"/>
              <a:buAutoNum type="arabicPeriod"/>
            </a:pPr>
            <a:r>
              <a:rPr lang="en-US" dirty="0" smtClean="0"/>
              <a:t>Transcript</a:t>
            </a:r>
            <a:endParaRPr lang="en-US" dirty="0"/>
          </a:p>
        </p:txBody>
      </p:sp>
      <p:pic>
        <p:nvPicPr>
          <p:cNvPr id="6146" name="Picture 2" descr="C:\Users\seeborgs\AppData\Local\Microsoft\Windows\Temporary Internet Files\Content.IE5\60DV2ZWA\MC90015081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505200"/>
            <a:ext cx="2298192" cy="265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309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1143000"/>
          </a:xfrm>
        </p:spPr>
        <p:txBody>
          <a:bodyPr>
            <a:normAutofit fontScale="90000"/>
          </a:bodyPr>
          <a:lstStyle/>
          <a:p>
            <a:pPr eaLnBrk="1" hangingPunct="1"/>
            <a:r>
              <a:rPr lang="en-US" altLang="en-US" sz="4000" dirty="0" smtClean="0"/>
              <a:t>Start Your Application</a:t>
            </a:r>
            <a:br>
              <a:rPr lang="en-US" altLang="en-US" sz="4000" dirty="0" smtClean="0"/>
            </a:br>
            <a:r>
              <a:rPr lang="en-US" altLang="en-US" sz="4000" dirty="0" smtClean="0"/>
              <a:t>www.getcollegefunds.org</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4089"/>
          <a:stretch/>
        </p:blipFill>
        <p:spPr bwMode="auto">
          <a:xfrm>
            <a:off x="38407" y="5105400"/>
            <a:ext cx="9007891" cy="83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V="1">
            <a:off x="401053" y="6096000"/>
            <a:ext cx="60960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320" y="1111539"/>
            <a:ext cx="858202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Elbow Connector 7"/>
          <p:cNvCxnSpPr/>
          <p:nvPr/>
        </p:nvCxnSpPr>
        <p:spPr>
          <a:xfrm rot="16200000" flipV="1">
            <a:off x="6035530" y="3870470"/>
            <a:ext cx="806740" cy="381000"/>
          </a:xfrm>
          <a:prstGeom prst="bentConnector3">
            <a:avLst>
              <a:gd name="adj1" fmla="val 38665"/>
            </a:avLst>
          </a:prstGeom>
          <a:ln>
            <a:tailEnd type="arrow"/>
          </a:ln>
        </p:spPr>
        <p:style>
          <a:lnRef idx="3">
            <a:schemeClr val="accent6"/>
          </a:lnRef>
          <a:fillRef idx="0">
            <a:schemeClr val="accent6"/>
          </a:fillRef>
          <a:effectRef idx="2">
            <a:schemeClr val="accent6"/>
          </a:effectRef>
          <a:fontRef idx="minor">
            <a:schemeClr val="tx1"/>
          </a:fontRef>
        </p:style>
      </p:cxnSp>
      <p:sp>
        <p:nvSpPr>
          <p:cNvPr id="2" name="TextBox 1"/>
          <p:cNvSpPr txBox="1"/>
          <p:nvPr/>
        </p:nvSpPr>
        <p:spPr>
          <a:xfrm>
            <a:off x="267383" y="4444911"/>
            <a:ext cx="8133347" cy="523220"/>
          </a:xfrm>
          <a:prstGeom prst="rect">
            <a:avLst/>
          </a:prstGeom>
          <a:noFill/>
        </p:spPr>
        <p:txBody>
          <a:bodyPr wrap="square" rtlCol="0">
            <a:spAutoFit/>
          </a:bodyPr>
          <a:lstStyle/>
          <a:p>
            <a:r>
              <a:rPr lang="en-US" sz="2800" dirty="0" smtClean="0">
                <a:solidFill>
                  <a:srgbClr val="FF0000"/>
                </a:solidFill>
              </a:rPr>
              <a:t>Helpful if you know your social security number</a:t>
            </a:r>
            <a:endParaRPr lang="en-US" sz="2800" dirty="0">
              <a:solidFill>
                <a:srgbClr val="FF0000"/>
              </a:solidFill>
            </a:endParaRPr>
          </a:p>
        </p:txBody>
      </p:sp>
    </p:spTree>
    <p:extLst>
      <p:ext uri="{BB962C8B-B14F-4D97-AF65-F5344CB8AC3E}">
        <p14:creationId xmlns:p14="http://schemas.microsoft.com/office/powerpoint/2010/main" val="45170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3"/>
                                        </p:tgtEl>
                                      </p:cBhvr>
                                      <p:by x="150000" y="150000"/>
                                    </p:animScale>
                                  </p:childTnLst>
                                </p:cTn>
                              </p:par>
                              <p:par>
                                <p:cTn id="7" presetID="21" presetClass="emph" presetSubtype="0" fill="hold" nodeType="withEffect">
                                  <p:stCondLst>
                                    <p:cond delay="0"/>
                                  </p:stCondLst>
                                  <p:childTnLst>
                                    <p:animClr clrSpc="hsl" dir="cw">
                                      <p:cBhvr override="childStyle">
                                        <p:cTn id="8" dur="10000" fill="hold"/>
                                        <p:tgtEl>
                                          <p:spTgt spid="8"/>
                                        </p:tgtEl>
                                        <p:attrNameLst>
                                          <p:attrName>style.color</p:attrName>
                                        </p:attrNameLst>
                                      </p:cBhvr>
                                      <p:by>
                                        <p:hsl h="7200000" s="0" l="0"/>
                                      </p:by>
                                    </p:animClr>
                                    <p:animClr clrSpc="hsl" dir="cw">
                                      <p:cBhvr>
                                        <p:cTn id="9" dur="10000" fill="hold"/>
                                        <p:tgtEl>
                                          <p:spTgt spid="8"/>
                                        </p:tgtEl>
                                        <p:attrNameLst>
                                          <p:attrName>fillcolor</p:attrName>
                                        </p:attrNameLst>
                                      </p:cBhvr>
                                      <p:by>
                                        <p:hsl h="7200000" s="0" l="0"/>
                                      </p:by>
                                    </p:animClr>
                                    <p:animClr clrSpc="hsl" dir="cw">
                                      <p:cBhvr>
                                        <p:cTn id="10" dur="10000" fill="hold"/>
                                        <p:tgtEl>
                                          <p:spTgt spid="8"/>
                                        </p:tgtEl>
                                        <p:attrNameLst>
                                          <p:attrName>stroke.color</p:attrName>
                                        </p:attrNameLst>
                                      </p:cBhvr>
                                      <p:by>
                                        <p:hsl h="7200000" s="0" l="0"/>
                                      </p:by>
                                    </p:animClr>
                                    <p:set>
                                      <p:cBhvr>
                                        <p:cTn id="11" dur="10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430</TotalTime>
  <Words>695</Words>
  <Application>Microsoft Office PowerPoint</Application>
  <PresentationFormat>On-screen Show (4:3)</PresentationFormat>
  <Paragraphs>138</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Agenda</vt:lpstr>
      <vt:lpstr>REMIND </vt:lpstr>
      <vt:lpstr>Super Important Dates!</vt:lpstr>
      <vt:lpstr>FAFSA</vt:lpstr>
      <vt:lpstr>PowerPoint Presentation</vt:lpstr>
      <vt:lpstr>OSAC Scholarship Deadlines</vt:lpstr>
      <vt:lpstr>Components of the OSAC</vt:lpstr>
      <vt:lpstr>Start Your Application www.getcollegefunds.org</vt:lpstr>
      <vt:lpstr>PowerPoint Presentation</vt:lpstr>
      <vt:lpstr>PowerPoint Presentation</vt:lpstr>
      <vt:lpstr>PowerPoint Presentation</vt:lpstr>
      <vt:lpstr>PowerPoint Presentation</vt:lpstr>
      <vt:lpstr>PowerPoint Presentation</vt:lpstr>
      <vt:lpstr>PowerPoint Presentation</vt:lpstr>
      <vt:lpstr>Transcripts</vt:lpstr>
      <vt:lpstr>Tips to remember!</vt:lpstr>
    </vt:vector>
  </TitlesOfParts>
  <Company>Hillsboro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Seeborg, Sarah</dc:creator>
  <cp:lastModifiedBy>Seeborg, Sarah</cp:lastModifiedBy>
  <cp:revision>19</cp:revision>
  <cp:lastPrinted>2014-11-14T17:33:22Z</cp:lastPrinted>
  <dcterms:created xsi:type="dcterms:W3CDTF">2014-11-04T20:16:39Z</dcterms:created>
  <dcterms:modified xsi:type="dcterms:W3CDTF">2014-12-09T21:36:09Z</dcterms:modified>
</cp:coreProperties>
</file>